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9" r:id="rId3"/>
    <p:sldId id="420" r:id="rId4"/>
    <p:sldId id="410" r:id="rId5"/>
    <p:sldId id="419" r:id="rId6"/>
    <p:sldId id="418" r:id="rId7"/>
    <p:sldId id="403" r:id="rId8"/>
    <p:sldId id="406" r:id="rId9"/>
    <p:sldId id="381" r:id="rId10"/>
    <p:sldId id="429" r:id="rId11"/>
    <p:sldId id="430" r:id="rId12"/>
    <p:sldId id="384" r:id="rId13"/>
    <p:sldId id="425" r:id="rId14"/>
    <p:sldId id="411" r:id="rId15"/>
    <p:sldId id="413" r:id="rId16"/>
    <p:sldId id="405" r:id="rId17"/>
    <p:sldId id="412" r:id="rId18"/>
    <p:sldId id="414" r:id="rId19"/>
    <p:sldId id="415" r:id="rId20"/>
    <p:sldId id="416" r:id="rId21"/>
    <p:sldId id="421" r:id="rId22"/>
    <p:sldId id="417" r:id="rId23"/>
    <p:sldId id="426" r:id="rId24"/>
    <p:sldId id="422" r:id="rId25"/>
    <p:sldId id="423" r:id="rId26"/>
    <p:sldId id="424" r:id="rId27"/>
    <p:sldId id="427" r:id="rId28"/>
    <p:sldId id="407" r:id="rId29"/>
    <p:sldId id="409" r:id="rId30"/>
    <p:sldId id="380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742E569-00AA-4534-BB41-2668D9AB7532}">
          <p14:sldIdLst>
            <p14:sldId id="256"/>
            <p14:sldId id="369"/>
            <p14:sldId id="420"/>
            <p14:sldId id="410"/>
            <p14:sldId id="419"/>
            <p14:sldId id="418"/>
            <p14:sldId id="403"/>
            <p14:sldId id="406"/>
            <p14:sldId id="381"/>
            <p14:sldId id="429"/>
            <p14:sldId id="430"/>
            <p14:sldId id="384"/>
            <p14:sldId id="425"/>
            <p14:sldId id="411"/>
            <p14:sldId id="413"/>
            <p14:sldId id="405"/>
            <p14:sldId id="412"/>
            <p14:sldId id="414"/>
            <p14:sldId id="415"/>
            <p14:sldId id="416"/>
            <p14:sldId id="421"/>
            <p14:sldId id="417"/>
            <p14:sldId id="426"/>
            <p14:sldId id="422"/>
            <p14:sldId id="423"/>
            <p14:sldId id="424"/>
          </p14:sldIdLst>
        </p14:section>
        <p14:section name="Раздел без заголовка" id="{149B2765-6889-42C1-8C41-845D512D7CC7}">
          <p14:sldIdLst>
            <p14:sldId id="427"/>
            <p14:sldId id="407"/>
            <p14:sldId id="40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9E6FF"/>
    <a:srgbClr val="008000"/>
    <a:srgbClr val="AC0000"/>
    <a:srgbClr val="D1E8FF"/>
    <a:srgbClr val="4666AC"/>
    <a:srgbClr val="66FF33"/>
    <a:srgbClr val="EFF7FF"/>
    <a:srgbClr val="006600"/>
    <a:srgbClr val="DD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6265" autoAdjust="0"/>
  </p:normalViewPr>
  <p:slideViewPr>
    <p:cSldViewPr>
      <p:cViewPr varScale="1">
        <p:scale>
          <a:sx n="114" d="100"/>
          <a:sy n="114" d="100"/>
        </p:scale>
        <p:origin x="136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12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EFE50-DFEA-4E98-A328-83C5BBA80418}" type="doc">
      <dgm:prSet loTypeId="urn:microsoft.com/office/officeart/2005/8/layout/hierarchy3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CFD8DB1-BE75-400B-8F4C-5684A732FAC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Заявление об установлении тарифов</a:t>
          </a:r>
        </a:p>
      </dgm:t>
    </dgm:pt>
    <dgm:pt modelId="{EC203F84-4108-43E5-A402-A3406EF22844}" type="parTrans" cxnId="{5BB50DFE-D10D-4748-8855-6B9F3DE28F4D}">
      <dgm:prSet/>
      <dgm:spPr/>
      <dgm:t>
        <a:bodyPr/>
        <a:lstStyle/>
        <a:p>
          <a:endParaRPr lang="ru-RU"/>
        </a:p>
      </dgm:t>
    </dgm:pt>
    <dgm:pt modelId="{60CEC61D-5675-4B82-9D7E-7C5CE17D306C}" type="sibTrans" cxnId="{5BB50DFE-D10D-4748-8855-6B9F3DE28F4D}">
      <dgm:prSet/>
      <dgm:spPr/>
      <dgm:t>
        <a:bodyPr/>
        <a:lstStyle/>
        <a:p>
          <a:endParaRPr lang="ru-RU"/>
        </a:p>
      </dgm:t>
    </dgm:pt>
    <dgm:pt modelId="{CDE8358D-5FDB-4409-99CE-DFC159B162DA}">
      <dgm:prSet phldrT="[Текст]"/>
      <dgm:spPr/>
      <dgm:t>
        <a:bodyPr/>
        <a:lstStyle/>
        <a:p>
          <a:r>
            <a:rPr lang="ru-RU" dirty="0"/>
            <a:t>Неверно указан период регулирования</a:t>
          </a:r>
        </a:p>
      </dgm:t>
    </dgm:pt>
    <dgm:pt modelId="{9F452D48-8F78-473D-AA9B-76196DB34C86}" type="parTrans" cxnId="{4EB35E23-5421-4B69-ACE0-5B57EE4151DF}">
      <dgm:prSet/>
      <dgm:spPr/>
      <dgm:t>
        <a:bodyPr/>
        <a:lstStyle/>
        <a:p>
          <a:endParaRPr lang="ru-RU"/>
        </a:p>
      </dgm:t>
    </dgm:pt>
    <dgm:pt modelId="{E10B63E5-08A4-4EDF-ADD9-746862ED84F6}" type="sibTrans" cxnId="{4EB35E23-5421-4B69-ACE0-5B57EE4151DF}">
      <dgm:prSet/>
      <dgm:spPr/>
      <dgm:t>
        <a:bodyPr/>
        <a:lstStyle/>
        <a:p>
          <a:endParaRPr lang="ru-RU"/>
        </a:p>
      </dgm:t>
    </dgm:pt>
    <dgm:pt modelId="{B7F3DE72-A7CD-42C5-B586-9DB7EC1CC36F}">
      <dgm:prSet phldrT="[Текст]"/>
      <dgm:spPr/>
      <dgm:t>
        <a:bodyPr/>
        <a:lstStyle/>
        <a:p>
          <a:r>
            <a:rPr lang="ru-RU" dirty="0"/>
            <a:t>Не соответствие заявляемых тарифов  расчетному шаблону (ТЭЗ)</a:t>
          </a:r>
        </a:p>
      </dgm:t>
    </dgm:pt>
    <dgm:pt modelId="{E229C7E0-4A3E-47EB-AA32-0DD032A18945}" type="parTrans" cxnId="{03F2992C-850F-4D1B-BD36-27A6669931FF}">
      <dgm:prSet/>
      <dgm:spPr/>
      <dgm:t>
        <a:bodyPr/>
        <a:lstStyle/>
        <a:p>
          <a:endParaRPr lang="ru-RU"/>
        </a:p>
      </dgm:t>
    </dgm:pt>
    <dgm:pt modelId="{2AA9A58A-BC0A-4AAF-9DBC-F8080AB6804B}" type="sibTrans" cxnId="{03F2992C-850F-4D1B-BD36-27A6669931FF}">
      <dgm:prSet/>
      <dgm:spPr/>
      <dgm:t>
        <a:bodyPr/>
        <a:lstStyle/>
        <a:p>
          <a:endParaRPr lang="ru-RU"/>
        </a:p>
      </dgm:t>
    </dgm:pt>
    <dgm:pt modelId="{AE6D2D41-90CE-4194-A2BE-08C3A1F92E0D}">
      <dgm:prSet phldrT="[Текст]"/>
      <dgm:spPr/>
      <dgm:t>
        <a:bodyPr/>
        <a:lstStyle/>
        <a:p>
          <a:r>
            <a:rPr lang="ru-RU" dirty="0"/>
            <a:t>Отсутствие правоустанавливающих документов, в т.ч. на бесхозяйные объекты</a:t>
          </a:r>
        </a:p>
      </dgm:t>
    </dgm:pt>
    <dgm:pt modelId="{7EA4DFFB-A549-4B66-B1A4-7905E45EACAB}" type="parTrans" cxnId="{ADB205F3-8755-47E3-A63B-2AC5D6A7307A}">
      <dgm:prSet/>
      <dgm:spPr/>
      <dgm:t>
        <a:bodyPr/>
        <a:lstStyle/>
        <a:p>
          <a:endParaRPr lang="ru-RU"/>
        </a:p>
      </dgm:t>
    </dgm:pt>
    <dgm:pt modelId="{4769B9EB-5EBD-43A5-9981-A0DC77DB1810}" type="sibTrans" cxnId="{ADB205F3-8755-47E3-A63B-2AC5D6A7307A}">
      <dgm:prSet/>
      <dgm:spPr/>
      <dgm:t>
        <a:bodyPr/>
        <a:lstStyle/>
        <a:p>
          <a:endParaRPr lang="ru-RU"/>
        </a:p>
      </dgm:t>
    </dgm:pt>
    <dgm:pt modelId="{26CD8290-8534-4DF1-8FF4-4BC324FEFDCB}">
      <dgm:prSet phldrT="[Текст]"/>
      <dgm:spPr/>
      <dgm:t>
        <a:bodyPr/>
        <a:lstStyle/>
        <a:p>
          <a:r>
            <a:rPr lang="ru-RU" dirty="0"/>
            <a:t>Отсутствие подтверждения фактических и/или плановых расходов</a:t>
          </a:r>
        </a:p>
      </dgm:t>
    </dgm:pt>
    <dgm:pt modelId="{B4FEDF5D-7BD2-4768-A7F5-EF9454AF1753}" type="parTrans" cxnId="{36E814D5-023F-45B1-8F6C-5C57040AEF79}">
      <dgm:prSet/>
      <dgm:spPr/>
      <dgm:t>
        <a:bodyPr/>
        <a:lstStyle/>
        <a:p>
          <a:endParaRPr lang="ru-RU"/>
        </a:p>
      </dgm:t>
    </dgm:pt>
    <dgm:pt modelId="{9A058395-6ED2-49D2-B3F4-0494A477C6F2}" type="sibTrans" cxnId="{36E814D5-023F-45B1-8F6C-5C57040AEF79}">
      <dgm:prSet/>
      <dgm:spPr/>
      <dgm:t>
        <a:bodyPr/>
        <a:lstStyle/>
        <a:p>
          <a:endParaRPr lang="ru-RU"/>
        </a:p>
      </dgm:t>
    </dgm:pt>
    <dgm:pt modelId="{BE4D6102-8975-4DCC-877C-06F9A539E406}">
      <dgm:prSet phldrT="[Текст]"/>
      <dgm:spPr/>
      <dgm:t>
        <a:bodyPr/>
        <a:lstStyle/>
        <a:p>
          <a:r>
            <a:rPr lang="ru-RU" dirty="0"/>
            <a:t>Не заполнен пункт заявления «Перечень прилагаемых документов с указанием пронумерованных листов»</a:t>
          </a:r>
        </a:p>
      </dgm:t>
    </dgm:pt>
    <dgm:pt modelId="{5384BD40-91C9-45C1-B591-E420C25A18A0}" type="parTrans" cxnId="{39EB866E-B76B-4250-B3D0-DE430123E6C1}">
      <dgm:prSet/>
      <dgm:spPr/>
      <dgm:t>
        <a:bodyPr/>
        <a:lstStyle/>
        <a:p>
          <a:endParaRPr lang="ru-RU"/>
        </a:p>
      </dgm:t>
    </dgm:pt>
    <dgm:pt modelId="{5ADE374A-BBE2-4E78-8761-09DD8CDB0C26}" type="sibTrans" cxnId="{39EB866E-B76B-4250-B3D0-DE430123E6C1}">
      <dgm:prSet/>
      <dgm:spPr/>
      <dgm:t>
        <a:bodyPr/>
        <a:lstStyle/>
        <a:p>
          <a:endParaRPr lang="ru-RU"/>
        </a:p>
      </dgm:t>
    </dgm:pt>
    <dgm:pt modelId="{76AE3257-932F-4CE8-B75B-49B4C9F7A45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Документы</a:t>
          </a:r>
        </a:p>
      </dgm:t>
    </dgm:pt>
    <dgm:pt modelId="{5610AACB-AEB0-4365-B12B-23F152AE9FBB}" type="parTrans" cxnId="{A4753B7C-9B85-494C-9F45-379646A8D011}">
      <dgm:prSet/>
      <dgm:spPr/>
      <dgm:t>
        <a:bodyPr/>
        <a:lstStyle/>
        <a:p>
          <a:endParaRPr lang="ru-RU"/>
        </a:p>
      </dgm:t>
    </dgm:pt>
    <dgm:pt modelId="{56551439-D75A-4F06-94F6-BA084CADEB34}" type="sibTrans" cxnId="{A4753B7C-9B85-494C-9F45-379646A8D011}">
      <dgm:prSet/>
      <dgm:spPr/>
      <dgm:t>
        <a:bodyPr/>
        <a:lstStyle/>
        <a:p>
          <a:endParaRPr lang="ru-RU"/>
        </a:p>
      </dgm:t>
    </dgm:pt>
    <dgm:pt modelId="{2161EA10-FF18-450B-BD21-11676F9DE8E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Шаблон ТЭЗ</a:t>
          </a:r>
        </a:p>
      </dgm:t>
    </dgm:pt>
    <dgm:pt modelId="{486BD4D1-2DB6-4FA8-BE8D-B7E146C9D1A3}" type="parTrans" cxnId="{AD50079F-E780-4377-A3C1-32018ED82C39}">
      <dgm:prSet/>
      <dgm:spPr/>
      <dgm:t>
        <a:bodyPr/>
        <a:lstStyle/>
        <a:p>
          <a:endParaRPr lang="ru-RU"/>
        </a:p>
      </dgm:t>
    </dgm:pt>
    <dgm:pt modelId="{D16BC248-FA53-46FD-839A-33054F461D24}" type="sibTrans" cxnId="{AD50079F-E780-4377-A3C1-32018ED82C39}">
      <dgm:prSet/>
      <dgm:spPr/>
      <dgm:t>
        <a:bodyPr/>
        <a:lstStyle/>
        <a:p>
          <a:endParaRPr lang="ru-RU"/>
        </a:p>
      </dgm:t>
    </dgm:pt>
    <dgm:pt modelId="{9593193C-FCA9-4757-92EC-4E5CAF43A575}">
      <dgm:prSet phldrT="[Текст]"/>
      <dgm:spPr/>
      <dgm:t>
        <a:bodyPr/>
        <a:lstStyle/>
        <a:p>
          <a:r>
            <a:rPr lang="ru-RU" dirty="0"/>
            <a:t>Отсутствие ссылок на обосновывающие документы, некорректные ссылки</a:t>
          </a:r>
        </a:p>
      </dgm:t>
    </dgm:pt>
    <dgm:pt modelId="{65614191-AC82-4307-8E12-A657743B8781}" type="parTrans" cxnId="{B686487F-2015-40A0-83F5-7AB30D738951}">
      <dgm:prSet/>
      <dgm:spPr/>
      <dgm:t>
        <a:bodyPr/>
        <a:lstStyle/>
        <a:p>
          <a:endParaRPr lang="ru-RU"/>
        </a:p>
      </dgm:t>
    </dgm:pt>
    <dgm:pt modelId="{DA8B84C1-EBBF-4B06-B1BD-41C55741DD46}" type="sibTrans" cxnId="{B686487F-2015-40A0-83F5-7AB30D738951}">
      <dgm:prSet/>
      <dgm:spPr/>
      <dgm:t>
        <a:bodyPr/>
        <a:lstStyle/>
        <a:p>
          <a:endParaRPr lang="ru-RU"/>
        </a:p>
      </dgm:t>
    </dgm:pt>
    <dgm:pt modelId="{6452DCAD-B558-4344-B293-C5EC8CD72B32}">
      <dgm:prSet phldrT="[Текст]"/>
      <dgm:spPr/>
      <dgm:t>
        <a:bodyPr/>
        <a:lstStyle/>
        <a:p>
          <a:r>
            <a:rPr lang="ru-RU" dirty="0"/>
            <a:t>Не заполнены разделы «Факт»  завершенного периода (2024 год)</a:t>
          </a:r>
        </a:p>
      </dgm:t>
    </dgm:pt>
    <dgm:pt modelId="{A54430BB-8AD0-46C6-82E7-3C44420F4540}" type="parTrans" cxnId="{5838D230-32EF-4371-8ACE-71D4148316AE}">
      <dgm:prSet/>
      <dgm:spPr/>
      <dgm:t>
        <a:bodyPr/>
        <a:lstStyle/>
        <a:p>
          <a:endParaRPr lang="ru-RU"/>
        </a:p>
      </dgm:t>
    </dgm:pt>
    <dgm:pt modelId="{FF057CFF-D5C6-4701-BBBF-75E70AA9B6FC}" type="sibTrans" cxnId="{5838D230-32EF-4371-8ACE-71D4148316AE}">
      <dgm:prSet/>
      <dgm:spPr/>
      <dgm:t>
        <a:bodyPr/>
        <a:lstStyle/>
        <a:p>
          <a:endParaRPr lang="ru-RU"/>
        </a:p>
      </dgm:t>
    </dgm:pt>
    <dgm:pt modelId="{94AD0C5C-C1F6-4DC3-8D8D-3B7E447B09D6}">
      <dgm:prSet phldrT="[Текст]"/>
      <dgm:spPr/>
      <dgm:t>
        <a:bodyPr/>
        <a:lstStyle/>
        <a:p>
          <a:r>
            <a:rPr lang="ru-RU" dirty="0"/>
            <a:t>Отсутствие пояснительных записок, расшифровок по затратам</a:t>
          </a:r>
        </a:p>
      </dgm:t>
    </dgm:pt>
    <dgm:pt modelId="{E3CA3B32-35B4-4DD8-9EDA-48E1D81AF768}" type="sibTrans" cxnId="{FEC90F28-AC78-432C-95F2-01A95E6A47FA}">
      <dgm:prSet/>
      <dgm:spPr/>
      <dgm:t>
        <a:bodyPr/>
        <a:lstStyle/>
        <a:p>
          <a:endParaRPr lang="ru-RU"/>
        </a:p>
      </dgm:t>
    </dgm:pt>
    <dgm:pt modelId="{8385A2A9-5FDA-4489-822F-96F446D710E0}" type="parTrans" cxnId="{FEC90F28-AC78-432C-95F2-01A95E6A47FA}">
      <dgm:prSet/>
      <dgm:spPr/>
      <dgm:t>
        <a:bodyPr/>
        <a:lstStyle/>
        <a:p>
          <a:endParaRPr lang="ru-RU"/>
        </a:p>
      </dgm:t>
    </dgm:pt>
    <dgm:pt modelId="{2E4DDA74-7998-4C94-AFB2-BF46A0CBEA44}">
      <dgm:prSet phldrT="[Текст]"/>
      <dgm:spPr/>
      <dgm:t>
        <a:bodyPr/>
        <a:lstStyle/>
        <a:p>
          <a:r>
            <a:rPr lang="ru-RU" dirty="0"/>
            <a:t>Отправка шаблона с ошибками</a:t>
          </a:r>
        </a:p>
      </dgm:t>
    </dgm:pt>
    <dgm:pt modelId="{6FE3EFDF-48B2-469C-9365-0F0468ACADF1}" type="parTrans" cxnId="{4CA6A856-4609-482F-BFFB-534989E2DF99}">
      <dgm:prSet/>
      <dgm:spPr/>
      <dgm:t>
        <a:bodyPr/>
        <a:lstStyle/>
        <a:p>
          <a:endParaRPr lang="ru-RU"/>
        </a:p>
      </dgm:t>
    </dgm:pt>
    <dgm:pt modelId="{10399572-26C4-4A51-8703-B03CB5948CDD}" type="sibTrans" cxnId="{4CA6A856-4609-482F-BFFB-534989E2DF99}">
      <dgm:prSet/>
      <dgm:spPr/>
      <dgm:t>
        <a:bodyPr/>
        <a:lstStyle/>
        <a:p>
          <a:endParaRPr lang="ru-RU"/>
        </a:p>
      </dgm:t>
    </dgm:pt>
    <dgm:pt modelId="{A6D8F0C1-EDA2-4CBF-8634-B027017FE414}" type="pres">
      <dgm:prSet presAssocID="{29EEFE50-DFEA-4E98-A328-83C5BBA804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D4F780-E8DF-47A7-A441-BF600FFED605}" type="pres">
      <dgm:prSet presAssocID="{0CFD8DB1-BE75-400B-8F4C-5684A732FAC9}" presName="root" presStyleCnt="0"/>
      <dgm:spPr/>
    </dgm:pt>
    <dgm:pt modelId="{041557DD-2D85-49DE-B2D4-59E1F9DE4F8F}" type="pres">
      <dgm:prSet presAssocID="{0CFD8DB1-BE75-400B-8F4C-5684A732FAC9}" presName="rootComposite" presStyleCnt="0"/>
      <dgm:spPr/>
    </dgm:pt>
    <dgm:pt modelId="{37FDA61C-B609-451A-8279-C54647B9189F}" type="pres">
      <dgm:prSet presAssocID="{0CFD8DB1-BE75-400B-8F4C-5684A732FAC9}" presName="rootText" presStyleLbl="node1" presStyleIdx="0" presStyleCnt="3"/>
      <dgm:spPr/>
    </dgm:pt>
    <dgm:pt modelId="{EB44E341-0930-4EFF-B0CF-C942439BAB7D}" type="pres">
      <dgm:prSet presAssocID="{0CFD8DB1-BE75-400B-8F4C-5684A732FAC9}" presName="rootConnector" presStyleLbl="node1" presStyleIdx="0" presStyleCnt="3"/>
      <dgm:spPr/>
    </dgm:pt>
    <dgm:pt modelId="{7963D48E-0719-45E1-B5C5-4F01A0DA259A}" type="pres">
      <dgm:prSet presAssocID="{0CFD8DB1-BE75-400B-8F4C-5684A732FAC9}" presName="childShape" presStyleCnt="0"/>
      <dgm:spPr/>
    </dgm:pt>
    <dgm:pt modelId="{8BE04F4C-06AD-4393-BD6E-9F32F941F56E}" type="pres">
      <dgm:prSet presAssocID="{9F452D48-8F78-473D-AA9B-76196DB34C86}" presName="Name13" presStyleLbl="parChTrans1D2" presStyleIdx="0" presStyleCnt="9"/>
      <dgm:spPr/>
    </dgm:pt>
    <dgm:pt modelId="{2AE5DE3C-ABAB-47CC-BD99-DF0C61B6A264}" type="pres">
      <dgm:prSet presAssocID="{CDE8358D-5FDB-4409-99CE-DFC159B162DA}" presName="childText" presStyleLbl="bgAcc1" presStyleIdx="0" presStyleCnt="9">
        <dgm:presLayoutVars>
          <dgm:bulletEnabled val="1"/>
        </dgm:presLayoutVars>
      </dgm:prSet>
      <dgm:spPr/>
    </dgm:pt>
    <dgm:pt modelId="{A54A79FE-0AC8-435E-B6E1-3999A7DEDF3E}" type="pres">
      <dgm:prSet presAssocID="{E229C7E0-4A3E-47EB-AA32-0DD032A18945}" presName="Name13" presStyleLbl="parChTrans1D2" presStyleIdx="1" presStyleCnt="9"/>
      <dgm:spPr/>
    </dgm:pt>
    <dgm:pt modelId="{02D3A927-015A-44D8-A531-6176B767B336}" type="pres">
      <dgm:prSet presAssocID="{B7F3DE72-A7CD-42C5-B586-9DB7EC1CC36F}" presName="childText" presStyleLbl="bgAcc1" presStyleIdx="1" presStyleCnt="9">
        <dgm:presLayoutVars>
          <dgm:bulletEnabled val="1"/>
        </dgm:presLayoutVars>
      </dgm:prSet>
      <dgm:spPr/>
    </dgm:pt>
    <dgm:pt modelId="{CCA26EEF-9D7F-4386-B48C-597F90382952}" type="pres">
      <dgm:prSet presAssocID="{5384BD40-91C9-45C1-B591-E420C25A18A0}" presName="Name13" presStyleLbl="parChTrans1D2" presStyleIdx="2" presStyleCnt="9"/>
      <dgm:spPr/>
    </dgm:pt>
    <dgm:pt modelId="{935547CA-996F-4F19-81A9-7C90C7515EFB}" type="pres">
      <dgm:prSet presAssocID="{BE4D6102-8975-4DCC-877C-06F9A539E406}" presName="childText" presStyleLbl="bgAcc1" presStyleIdx="2" presStyleCnt="9">
        <dgm:presLayoutVars>
          <dgm:bulletEnabled val="1"/>
        </dgm:presLayoutVars>
      </dgm:prSet>
      <dgm:spPr/>
    </dgm:pt>
    <dgm:pt modelId="{A8A464BE-8FFD-4270-9215-2C026E3B0D20}" type="pres">
      <dgm:prSet presAssocID="{76AE3257-932F-4CE8-B75B-49B4C9F7A457}" presName="root" presStyleCnt="0"/>
      <dgm:spPr/>
    </dgm:pt>
    <dgm:pt modelId="{63596102-F212-448D-ACBF-6C6B426E3502}" type="pres">
      <dgm:prSet presAssocID="{76AE3257-932F-4CE8-B75B-49B4C9F7A457}" presName="rootComposite" presStyleCnt="0"/>
      <dgm:spPr/>
    </dgm:pt>
    <dgm:pt modelId="{1578FF55-9954-4975-8861-FC7DF038BCCF}" type="pres">
      <dgm:prSet presAssocID="{76AE3257-932F-4CE8-B75B-49B4C9F7A457}" presName="rootText" presStyleLbl="node1" presStyleIdx="1" presStyleCnt="3"/>
      <dgm:spPr/>
    </dgm:pt>
    <dgm:pt modelId="{7F46FD41-2A17-464C-82B5-34FE64CAD2B6}" type="pres">
      <dgm:prSet presAssocID="{76AE3257-932F-4CE8-B75B-49B4C9F7A457}" presName="rootConnector" presStyleLbl="node1" presStyleIdx="1" presStyleCnt="3"/>
      <dgm:spPr/>
    </dgm:pt>
    <dgm:pt modelId="{A0A5DF41-CB90-4215-89DF-2AB455F4B96E}" type="pres">
      <dgm:prSet presAssocID="{76AE3257-932F-4CE8-B75B-49B4C9F7A457}" presName="childShape" presStyleCnt="0"/>
      <dgm:spPr/>
    </dgm:pt>
    <dgm:pt modelId="{AAE90EC2-1FD7-4ED0-92A0-F328435DC959}" type="pres">
      <dgm:prSet presAssocID="{7EA4DFFB-A549-4B66-B1A4-7905E45EACAB}" presName="Name13" presStyleLbl="parChTrans1D2" presStyleIdx="3" presStyleCnt="9"/>
      <dgm:spPr/>
    </dgm:pt>
    <dgm:pt modelId="{7FEE5DE7-50C4-45B5-94A7-4EAF3CEEA1BE}" type="pres">
      <dgm:prSet presAssocID="{AE6D2D41-90CE-4194-A2BE-08C3A1F92E0D}" presName="childText" presStyleLbl="bgAcc1" presStyleIdx="3" presStyleCnt="9">
        <dgm:presLayoutVars>
          <dgm:bulletEnabled val="1"/>
        </dgm:presLayoutVars>
      </dgm:prSet>
      <dgm:spPr/>
    </dgm:pt>
    <dgm:pt modelId="{82D54B20-419D-4A6B-A122-38A8A8F41993}" type="pres">
      <dgm:prSet presAssocID="{B4FEDF5D-7BD2-4768-A7F5-EF9454AF1753}" presName="Name13" presStyleLbl="parChTrans1D2" presStyleIdx="4" presStyleCnt="9"/>
      <dgm:spPr/>
    </dgm:pt>
    <dgm:pt modelId="{2BA16D31-EAC3-43E4-B917-C4C327D6DEF0}" type="pres">
      <dgm:prSet presAssocID="{26CD8290-8534-4DF1-8FF4-4BC324FEFDCB}" presName="childText" presStyleLbl="bgAcc1" presStyleIdx="4" presStyleCnt="9">
        <dgm:presLayoutVars>
          <dgm:bulletEnabled val="1"/>
        </dgm:presLayoutVars>
      </dgm:prSet>
      <dgm:spPr/>
    </dgm:pt>
    <dgm:pt modelId="{D18D7027-87BE-42F0-96EC-452613C19410}" type="pres">
      <dgm:prSet presAssocID="{8385A2A9-5FDA-4489-822F-96F446D710E0}" presName="Name13" presStyleLbl="parChTrans1D2" presStyleIdx="5" presStyleCnt="9"/>
      <dgm:spPr/>
    </dgm:pt>
    <dgm:pt modelId="{D03F86CB-C77F-4B03-B5C7-287193152066}" type="pres">
      <dgm:prSet presAssocID="{94AD0C5C-C1F6-4DC3-8D8D-3B7E447B09D6}" presName="childText" presStyleLbl="bgAcc1" presStyleIdx="5" presStyleCnt="9">
        <dgm:presLayoutVars>
          <dgm:bulletEnabled val="1"/>
        </dgm:presLayoutVars>
      </dgm:prSet>
      <dgm:spPr/>
    </dgm:pt>
    <dgm:pt modelId="{11246A25-75CE-4E63-8999-1F70F3FCFA79}" type="pres">
      <dgm:prSet presAssocID="{2161EA10-FF18-450B-BD21-11676F9DE8E6}" presName="root" presStyleCnt="0"/>
      <dgm:spPr/>
    </dgm:pt>
    <dgm:pt modelId="{1CC5216C-30B8-43E6-B24C-D4B4AF925330}" type="pres">
      <dgm:prSet presAssocID="{2161EA10-FF18-450B-BD21-11676F9DE8E6}" presName="rootComposite" presStyleCnt="0"/>
      <dgm:spPr/>
    </dgm:pt>
    <dgm:pt modelId="{B690BD24-3D15-4838-ACD4-A70FBE63B781}" type="pres">
      <dgm:prSet presAssocID="{2161EA10-FF18-450B-BD21-11676F9DE8E6}" presName="rootText" presStyleLbl="node1" presStyleIdx="2" presStyleCnt="3"/>
      <dgm:spPr/>
    </dgm:pt>
    <dgm:pt modelId="{9D53A06B-445F-4529-90FA-B907C3944883}" type="pres">
      <dgm:prSet presAssocID="{2161EA10-FF18-450B-BD21-11676F9DE8E6}" presName="rootConnector" presStyleLbl="node1" presStyleIdx="2" presStyleCnt="3"/>
      <dgm:spPr/>
    </dgm:pt>
    <dgm:pt modelId="{3C4E3D13-E8B1-4A55-8FD1-8B7E61292791}" type="pres">
      <dgm:prSet presAssocID="{2161EA10-FF18-450B-BD21-11676F9DE8E6}" presName="childShape" presStyleCnt="0"/>
      <dgm:spPr/>
    </dgm:pt>
    <dgm:pt modelId="{852B45C4-5AB0-4C48-AB40-A90F9D30161A}" type="pres">
      <dgm:prSet presAssocID="{65614191-AC82-4307-8E12-A657743B8781}" presName="Name13" presStyleLbl="parChTrans1D2" presStyleIdx="6" presStyleCnt="9"/>
      <dgm:spPr/>
    </dgm:pt>
    <dgm:pt modelId="{E24DD812-450C-47B8-B279-7D5DE92F6896}" type="pres">
      <dgm:prSet presAssocID="{9593193C-FCA9-4757-92EC-4E5CAF43A575}" presName="childText" presStyleLbl="bgAcc1" presStyleIdx="6" presStyleCnt="9">
        <dgm:presLayoutVars>
          <dgm:bulletEnabled val="1"/>
        </dgm:presLayoutVars>
      </dgm:prSet>
      <dgm:spPr/>
    </dgm:pt>
    <dgm:pt modelId="{AE11A9DA-38F0-42E2-B35E-F4A74A0CA82D}" type="pres">
      <dgm:prSet presAssocID="{A54430BB-8AD0-46C6-82E7-3C44420F4540}" presName="Name13" presStyleLbl="parChTrans1D2" presStyleIdx="7" presStyleCnt="9"/>
      <dgm:spPr/>
    </dgm:pt>
    <dgm:pt modelId="{54FD8C64-EE80-4A39-8986-F9C5957ABB15}" type="pres">
      <dgm:prSet presAssocID="{6452DCAD-B558-4344-B293-C5EC8CD72B32}" presName="childText" presStyleLbl="bgAcc1" presStyleIdx="7" presStyleCnt="9">
        <dgm:presLayoutVars>
          <dgm:bulletEnabled val="1"/>
        </dgm:presLayoutVars>
      </dgm:prSet>
      <dgm:spPr/>
    </dgm:pt>
    <dgm:pt modelId="{AE84A0B1-CC6F-4EBE-89DC-EA354567D35D}" type="pres">
      <dgm:prSet presAssocID="{6FE3EFDF-48B2-469C-9365-0F0468ACADF1}" presName="Name13" presStyleLbl="parChTrans1D2" presStyleIdx="8" presStyleCnt="9"/>
      <dgm:spPr/>
    </dgm:pt>
    <dgm:pt modelId="{2F6AAAE2-CD6F-47FF-AEB6-706D9274D643}" type="pres">
      <dgm:prSet presAssocID="{2E4DDA74-7998-4C94-AFB2-BF46A0CBEA44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8CE9C606-A2BF-409C-B609-7FB945169AC4}" type="presOf" srcId="{B4FEDF5D-7BD2-4768-A7F5-EF9454AF1753}" destId="{82D54B20-419D-4A6B-A122-38A8A8F41993}" srcOrd="0" destOrd="0" presId="urn:microsoft.com/office/officeart/2005/8/layout/hierarchy3"/>
    <dgm:cxn modelId="{AA77DB10-5127-4B39-A968-B916B81D922E}" type="presOf" srcId="{65614191-AC82-4307-8E12-A657743B8781}" destId="{852B45C4-5AB0-4C48-AB40-A90F9D30161A}" srcOrd="0" destOrd="0" presId="urn:microsoft.com/office/officeart/2005/8/layout/hierarchy3"/>
    <dgm:cxn modelId="{C205E812-AEE4-4921-85FE-B4E14C09FF85}" type="presOf" srcId="{76AE3257-932F-4CE8-B75B-49B4C9F7A457}" destId="{1578FF55-9954-4975-8861-FC7DF038BCCF}" srcOrd="0" destOrd="0" presId="urn:microsoft.com/office/officeart/2005/8/layout/hierarchy3"/>
    <dgm:cxn modelId="{2034791A-78DB-4449-80DB-3D413631FE2E}" type="presOf" srcId="{2161EA10-FF18-450B-BD21-11676F9DE8E6}" destId="{B690BD24-3D15-4838-ACD4-A70FBE63B781}" srcOrd="0" destOrd="0" presId="urn:microsoft.com/office/officeart/2005/8/layout/hierarchy3"/>
    <dgm:cxn modelId="{50C53E20-EB5E-4281-8FE6-A027605A4181}" type="presOf" srcId="{7EA4DFFB-A549-4B66-B1A4-7905E45EACAB}" destId="{AAE90EC2-1FD7-4ED0-92A0-F328435DC959}" srcOrd="0" destOrd="0" presId="urn:microsoft.com/office/officeart/2005/8/layout/hierarchy3"/>
    <dgm:cxn modelId="{4EB35E23-5421-4B69-ACE0-5B57EE4151DF}" srcId="{0CFD8DB1-BE75-400B-8F4C-5684A732FAC9}" destId="{CDE8358D-5FDB-4409-99CE-DFC159B162DA}" srcOrd="0" destOrd="0" parTransId="{9F452D48-8F78-473D-AA9B-76196DB34C86}" sibTransId="{E10B63E5-08A4-4EDF-ADD9-746862ED84F6}"/>
    <dgm:cxn modelId="{FEC90F28-AC78-432C-95F2-01A95E6A47FA}" srcId="{76AE3257-932F-4CE8-B75B-49B4C9F7A457}" destId="{94AD0C5C-C1F6-4DC3-8D8D-3B7E447B09D6}" srcOrd="2" destOrd="0" parTransId="{8385A2A9-5FDA-4489-822F-96F446D710E0}" sibTransId="{E3CA3B32-35B4-4DD8-9EDA-48E1D81AF768}"/>
    <dgm:cxn modelId="{03F2992C-850F-4D1B-BD36-27A6669931FF}" srcId="{0CFD8DB1-BE75-400B-8F4C-5684A732FAC9}" destId="{B7F3DE72-A7CD-42C5-B586-9DB7EC1CC36F}" srcOrd="1" destOrd="0" parTransId="{E229C7E0-4A3E-47EB-AA32-0DD032A18945}" sibTransId="{2AA9A58A-BC0A-4AAF-9DBC-F8080AB6804B}"/>
    <dgm:cxn modelId="{5838D230-32EF-4371-8ACE-71D4148316AE}" srcId="{2161EA10-FF18-450B-BD21-11676F9DE8E6}" destId="{6452DCAD-B558-4344-B293-C5EC8CD72B32}" srcOrd="1" destOrd="0" parTransId="{A54430BB-8AD0-46C6-82E7-3C44420F4540}" sibTransId="{FF057CFF-D5C6-4701-BBBF-75E70AA9B6FC}"/>
    <dgm:cxn modelId="{BEF7CA3A-B913-48A4-A5E4-A5D3E4F4863F}" type="presOf" srcId="{B7F3DE72-A7CD-42C5-B586-9DB7EC1CC36F}" destId="{02D3A927-015A-44D8-A531-6176B767B336}" srcOrd="0" destOrd="0" presId="urn:microsoft.com/office/officeart/2005/8/layout/hierarchy3"/>
    <dgm:cxn modelId="{D8FBA85D-DB1F-444F-AD63-E8FC8C54BF51}" type="presOf" srcId="{E229C7E0-4A3E-47EB-AA32-0DD032A18945}" destId="{A54A79FE-0AC8-435E-B6E1-3999A7DEDF3E}" srcOrd="0" destOrd="0" presId="urn:microsoft.com/office/officeart/2005/8/layout/hierarchy3"/>
    <dgm:cxn modelId="{39EB866E-B76B-4250-B3D0-DE430123E6C1}" srcId="{0CFD8DB1-BE75-400B-8F4C-5684A732FAC9}" destId="{BE4D6102-8975-4DCC-877C-06F9A539E406}" srcOrd="2" destOrd="0" parTransId="{5384BD40-91C9-45C1-B591-E420C25A18A0}" sibTransId="{5ADE374A-BBE2-4E78-8761-09DD8CDB0C26}"/>
    <dgm:cxn modelId="{FC141B76-54FC-47C4-AAE9-620323E217B2}" type="presOf" srcId="{5384BD40-91C9-45C1-B591-E420C25A18A0}" destId="{CCA26EEF-9D7F-4386-B48C-597F90382952}" srcOrd="0" destOrd="0" presId="urn:microsoft.com/office/officeart/2005/8/layout/hierarchy3"/>
    <dgm:cxn modelId="{4CA6A856-4609-482F-BFFB-534989E2DF99}" srcId="{2161EA10-FF18-450B-BD21-11676F9DE8E6}" destId="{2E4DDA74-7998-4C94-AFB2-BF46A0CBEA44}" srcOrd="2" destOrd="0" parTransId="{6FE3EFDF-48B2-469C-9365-0F0468ACADF1}" sibTransId="{10399572-26C4-4A51-8703-B03CB5948CDD}"/>
    <dgm:cxn modelId="{B3200179-2AF0-4464-BB05-70CA64EC94BD}" type="presOf" srcId="{CDE8358D-5FDB-4409-99CE-DFC159B162DA}" destId="{2AE5DE3C-ABAB-47CC-BD99-DF0C61B6A264}" srcOrd="0" destOrd="0" presId="urn:microsoft.com/office/officeart/2005/8/layout/hierarchy3"/>
    <dgm:cxn modelId="{A4753B7C-9B85-494C-9F45-379646A8D011}" srcId="{29EEFE50-DFEA-4E98-A328-83C5BBA80418}" destId="{76AE3257-932F-4CE8-B75B-49B4C9F7A457}" srcOrd="1" destOrd="0" parTransId="{5610AACB-AEB0-4365-B12B-23F152AE9FBB}" sibTransId="{56551439-D75A-4F06-94F6-BA084CADEB34}"/>
    <dgm:cxn modelId="{51A1217F-562E-4FB3-B7F8-BD9728BA671C}" type="presOf" srcId="{6FE3EFDF-48B2-469C-9365-0F0468ACADF1}" destId="{AE84A0B1-CC6F-4EBE-89DC-EA354567D35D}" srcOrd="0" destOrd="0" presId="urn:microsoft.com/office/officeart/2005/8/layout/hierarchy3"/>
    <dgm:cxn modelId="{B686487F-2015-40A0-83F5-7AB30D738951}" srcId="{2161EA10-FF18-450B-BD21-11676F9DE8E6}" destId="{9593193C-FCA9-4757-92EC-4E5CAF43A575}" srcOrd="0" destOrd="0" parTransId="{65614191-AC82-4307-8E12-A657743B8781}" sibTransId="{DA8B84C1-EBBF-4B06-B1BD-41C55741DD46}"/>
    <dgm:cxn modelId="{29B08687-C3B9-403D-9ADF-70A8977FECE9}" type="presOf" srcId="{29EEFE50-DFEA-4E98-A328-83C5BBA80418}" destId="{A6D8F0C1-EDA2-4CBF-8634-B027017FE414}" srcOrd="0" destOrd="0" presId="urn:microsoft.com/office/officeart/2005/8/layout/hierarchy3"/>
    <dgm:cxn modelId="{5777128C-7AE5-4C74-B2F2-745411A1FC9F}" type="presOf" srcId="{94AD0C5C-C1F6-4DC3-8D8D-3B7E447B09D6}" destId="{D03F86CB-C77F-4B03-B5C7-287193152066}" srcOrd="0" destOrd="0" presId="urn:microsoft.com/office/officeart/2005/8/layout/hierarchy3"/>
    <dgm:cxn modelId="{ED6C908D-4EAD-447E-9170-C0135B4176E5}" type="presOf" srcId="{0CFD8DB1-BE75-400B-8F4C-5684A732FAC9}" destId="{37FDA61C-B609-451A-8279-C54647B9189F}" srcOrd="0" destOrd="0" presId="urn:microsoft.com/office/officeart/2005/8/layout/hierarchy3"/>
    <dgm:cxn modelId="{AD50079F-E780-4377-A3C1-32018ED82C39}" srcId="{29EEFE50-DFEA-4E98-A328-83C5BBA80418}" destId="{2161EA10-FF18-450B-BD21-11676F9DE8E6}" srcOrd="2" destOrd="0" parTransId="{486BD4D1-2DB6-4FA8-BE8D-B7E146C9D1A3}" sibTransId="{D16BC248-FA53-46FD-839A-33054F461D24}"/>
    <dgm:cxn modelId="{153799A3-9B45-4801-A21B-918D74D74D34}" type="presOf" srcId="{6452DCAD-B558-4344-B293-C5EC8CD72B32}" destId="{54FD8C64-EE80-4A39-8986-F9C5957ABB15}" srcOrd="0" destOrd="0" presId="urn:microsoft.com/office/officeart/2005/8/layout/hierarchy3"/>
    <dgm:cxn modelId="{DB7F6CA7-1538-49CF-AF9E-B7AF6456640B}" type="presOf" srcId="{2161EA10-FF18-450B-BD21-11676F9DE8E6}" destId="{9D53A06B-445F-4529-90FA-B907C3944883}" srcOrd="1" destOrd="0" presId="urn:microsoft.com/office/officeart/2005/8/layout/hierarchy3"/>
    <dgm:cxn modelId="{729B8DB0-006F-4583-8AA1-B1E546FAEBEF}" type="presOf" srcId="{AE6D2D41-90CE-4194-A2BE-08C3A1F92E0D}" destId="{7FEE5DE7-50C4-45B5-94A7-4EAF3CEEA1BE}" srcOrd="0" destOrd="0" presId="urn:microsoft.com/office/officeart/2005/8/layout/hierarchy3"/>
    <dgm:cxn modelId="{D1B7D3BC-D98F-41EA-8510-85E2EBD88A7A}" type="presOf" srcId="{BE4D6102-8975-4DCC-877C-06F9A539E406}" destId="{935547CA-996F-4F19-81A9-7C90C7515EFB}" srcOrd="0" destOrd="0" presId="urn:microsoft.com/office/officeart/2005/8/layout/hierarchy3"/>
    <dgm:cxn modelId="{23971EC4-7DF1-4F2E-93F6-ED2BBEF76515}" type="presOf" srcId="{A54430BB-8AD0-46C6-82E7-3C44420F4540}" destId="{AE11A9DA-38F0-42E2-B35E-F4A74A0CA82D}" srcOrd="0" destOrd="0" presId="urn:microsoft.com/office/officeart/2005/8/layout/hierarchy3"/>
    <dgm:cxn modelId="{3B5A5DC6-F74B-48C1-ABCE-0CEAE49CBBFA}" type="presOf" srcId="{9593193C-FCA9-4757-92EC-4E5CAF43A575}" destId="{E24DD812-450C-47B8-B279-7D5DE92F6896}" srcOrd="0" destOrd="0" presId="urn:microsoft.com/office/officeart/2005/8/layout/hierarchy3"/>
    <dgm:cxn modelId="{36E814D5-023F-45B1-8F6C-5C57040AEF79}" srcId="{76AE3257-932F-4CE8-B75B-49B4C9F7A457}" destId="{26CD8290-8534-4DF1-8FF4-4BC324FEFDCB}" srcOrd="1" destOrd="0" parTransId="{B4FEDF5D-7BD2-4768-A7F5-EF9454AF1753}" sibTransId="{9A058395-6ED2-49D2-B3F4-0494A477C6F2}"/>
    <dgm:cxn modelId="{A2F160E5-752C-44DA-8193-8E6B2AD83004}" type="presOf" srcId="{8385A2A9-5FDA-4489-822F-96F446D710E0}" destId="{D18D7027-87BE-42F0-96EC-452613C19410}" srcOrd="0" destOrd="0" presId="urn:microsoft.com/office/officeart/2005/8/layout/hierarchy3"/>
    <dgm:cxn modelId="{092F48E5-9C4B-4D65-9EFD-C90FE4C5695D}" type="presOf" srcId="{26CD8290-8534-4DF1-8FF4-4BC324FEFDCB}" destId="{2BA16D31-EAC3-43E4-B917-C4C327D6DEF0}" srcOrd="0" destOrd="0" presId="urn:microsoft.com/office/officeart/2005/8/layout/hierarchy3"/>
    <dgm:cxn modelId="{4FB3DDE7-9783-46D7-A394-418853CA4D4E}" type="presOf" srcId="{9F452D48-8F78-473D-AA9B-76196DB34C86}" destId="{8BE04F4C-06AD-4393-BD6E-9F32F941F56E}" srcOrd="0" destOrd="0" presId="urn:microsoft.com/office/officeart/2005/8/layout/hierarchy3"/>
    <dgm:cxn modelId="{48F59FE9-FBDF-4676-AF90-5ECD8D77B546}" type="presOf" srcId="{0CFD8DB1-BE75-400B-8F4C-5684A732FAC9}" destId="{EB44E341-0930-4EFF-B0CF-C942439BAB7D}" srcOrd="1" destOrd="0" presId="urn:microsoft.com/office/officeart/2005/8/layout/hierarchy3"/>
    <dgm:cxn modelId="{ADB205F3-8755-47E3-A63B-2AC5D6A7307A}" srcId="{76AE3257-932F-4CE8-B75B-49B4C9F7A457}" destId="{AE6D2D41-90CE-4194-A2BE-08C3A1F92E0D}" srcOrd="0" destOrd="0" parTransId="{7EA4DFFB-A549-4B66-B1A4-7905E45EACAB}" sibTransId="{4769B9EB-5EBD-43A5-9981-A0DC77DB1810}"/>
    <dgm:cxn modelId="{00506DF4-6A6E-4377-89C1-C943A0705DAE}" type="presOf" srcId="{2E4DDA74-7998-4C94-AFB2-BF46A0CBEA44}" destId="{2F6AAAE2-CD6F-47FF-AEB6-706D9274D643}" srcOrd="0" destOrd="0" presId="urn:microsoft.com/office/officeart/2005/8/layout/hierarchy3"/>
    <dgm:cxn modelId="{0B8848F8-DD92-48DC-B56E-BEC30C6E63D5}" type="presOf" srcId="{76AE3257-932F-4CE8-B75B-49B4C9F7A457}" destId="{7F46FD41-2A17-464C-82B5-34FE64CAD2B6}" srcOrd="1" destOrd="0" presId="urn:microsoft.com/office/officeart/2005/8/layout/hierarchy3"/>
    <dgm:cxn modelId="{5BB50DFE-D10D-4748-8855-6B9F3DE28F4D}" srcId="{29EEFE50-DFEA-4E98-A328-83C5BBA80418}" destId="{0CFD8DB1-BE75-400B-8F4C-5684A732FAC9}" srcOrd="0" destOrd="0" parTransId="{EC203F84-4108-43E5-A402-A3406EF22844}" sibTransId="{60CEC61D-5675-4B82-9D7E-7C5CE17D306C}"/>
    <dgm:cxn modelId="{2FF0846A-7842-44B9-A5F2-00E8F851297B}" type="presParOf" srcId="{A6D8F0C1-EDA2-4CBF-8634-B027017FE414}" destId="{1CD4F780-E8DF-47A7-A441-BF600FFED605}" srcOrd="0" destOrd="0" presId="urn:microsoft.com/office/officeart/2005/8/layout/hierarchy3"/>
    <dgm:cxn modelId="{1AC751DC-9F35-4B77-81B3-2EA4553DA8AB}" type="presParOf" srcId="{1CD4F780-E8DF-47A7-A441-BF600FFED605}" destId="{041557DD-2D85-49DE-B2D4-59E1F9DE4F8F}" srcOrd="0" destOrd="0" presId="urn:microsoft.com/office/officeart/2005/8/layout/hierarchy3"/>
    <dgm:cxn modelId="{92BC2A99-A200-4308-A7B8-862BC414F583}" type="presParOf" srcId="{041557DD-2D85-49DE-B2D4-59E1F9DE4F8F}" destId="{37FDA61C-B609-451A-8279-C54647B9189F}" srcOrd="0" destOrd="0" presId="urn:microsoft.com/office/officeart/2005/8/layout/hierarchy3"/>
    <dgm:cxn modelId="{DE2C63B9-5B6A-4514-8C2A-E97B88F5A223}" type="presParOf" srcId="{041557DD-2D85-49DE-B2D4-59E1F9DE4F8F}" destId="{EB44E341-0930-4EFF-B0CF-C942439BAB7D}" srcOrd="1" destOrd="0" presId="urn:microsoft.com/office/officeart/2005/8/layout/hierarchy3"/>
    <dgm:cxn modelId="{F354C606-F268-4617-92FF-573285FD50E1}" type="presParOf" srcId="{1CD4F780-E8DF-47A7-A441-BF600FFED605}" destId="{7963D48E-0719-45E1-B5C5-4F01A0DA259A}" srcOrd="1" destOrd="0" presId="urn:microsoft.com/office/officeart/2005/8/layout/hierarchy3"/>
    <dgm:cxn modelId="{26987A78-4FC3-45DD-9108-EA00E451EE6F}" type="presParOf" srcId="{7963D48E-0719-45E1-B5C5-4F01A0DA259A}" destId="{8BE04F4C-06AD-4393-BD6E-9F32F941F56E}" srcOrd="0" destOrd="0" presId="urn:microsoft.com/office/officeart/2005/8/layout/hierarchy3"/>
    <dgm:cxn modelId="{7DCFF319-C619-4425-B3CF-C1AE777BB081}" type="presParOf" srcId="{7963D48E-0719-45E1-B5C5-4F01A0DA259A}" destId="{2AE5DE3C-ABAB-47CC-BD99-DF0C61B6A264}" srcOrd="1" destOrd="0" presId="urn:microsoft.com/office/officeart/2005/8/layout/hierarchy3"/>
    <dgm:cxn modelId="{9E986D15-5727-4D5F-8597-AA71FB118961}" type="presParOf" srcId="{7963D48E-0719-45E1-B5C5-4F01A0DA259A}" destId="{A54A79FE-0AC8-435E-B6E1-3999A7DEDF3E}" srcOrd="2" destOrd="0" presId="urn:microsoft.com/office/officeart/2005/8/layout/hierarchy3"/>
    <dgm:cxn modelId="{E6BD4FA9-E54F-4AF3-8550-83A60643D311}" type="presParOf" srcId="{7963D48E-0719-45E1-B5C5-4F01A0DA259A}" destId="{02D3A927-015A-44D8-A531-6176B767B336}" srcOrd="3" destOrd="0" presId="urn:microsoft.com/office/officeart/2005/8/layout/hierarchy3"/>
    <dgm:cxn modelId="{2D4B0473-71D7-4396-8D4D-A5289D7EE485}" type="presParOf" srcId="{7963D48E-0719-45E1-B5C5-4F01A0DA259A}" destId="{CCA26EEF-9D7F-4386-B48C-597F90382952}" srcOrd="4" destOrd="0" presId="urn:microsoft.com/office/officeart/2005/8/layout/hierarchy3"/>
    <dgm:cxn modelId="{D9DC6089-BA57-47F4-9E11-A31B968E5AC4}" type="presParOf" srcId="{7963D48E-0719-45E1-B5C5-4F01A0DA259A}" destId="{935547CA-996F-4F19-81A9-7C90C7515EFB}" srcOrd="5" destOrd="0" presId="urn:microsoft.com/office/officeart/2005/8/layout/hierarchy3"/>
    <dgm:cxn modelId="{BF634414-04D0-4F82-917D-8AF4356DBB26}" type="presParOf" srcId="{A6D8F0C1-EDA2-4CBF-8634-B027017FE414}" destId="{A8A464BE-8FFD-4270-9215-2C026E3B0D20}" srcOrd="1" destOrd="0" presId="urn:microsoft.com/office/officeart/2005/8/layout/hierarchy3"/>
    <dgm:cxn modelId="{75377394-B377-476E-9687-38F78722A9C7}" type="presParOf" srcId="{A8A464BE-8FFD-4270-9215-2C026E3B0D20}" destId="{63596102-F212-448D-ACBF-6C6B426E3502}" srcOrd="0" destOrd="0" presId="urn:microsoft.com/office/officeart/2005/8/layout/hierarchy3"/>
    <dgm:cxn modelId="{01B94A2E-D83C-442E-ADE6-E6CFCF5AC80A}" type="presParOf" srcId="{63596102-F212-448D-ACBF-6C6B426E3502}" destId="{1578FF55-9954-4975-8861-FC7DF038BCCF}" srcOrd="0" destOrd="0" presId="urn:microsoft.com/office/officeart/2005/8/layout/hierarchy3"/>
    <dgm:cxn modelId="{F90DF470-EC04-4284-BDC3-2A58B0518948}" type="presParOf" srcId="{63596102-F212-448D-ACBF-6C6B426E3502}" destId="{7F46FD41-2A17-464C-82B5-34FE64CAD2B6}" srcOrd="1" destOrd="0" presId="urn:microsoft.com/office/officeart/2005/8/layout/hierarchy3"/>
    <dgm:cxn modelId="{6E97E679-19D6-4964-BF2F-450E28F46AA2}" type="presParOf" srcId="{A8A464BE-8FFD-4270-9215-2C026E3B0D20}" destId="{A0A5DF41-CB90-4215-89DF-2AB455F4B96E}" srcOrd="1" destOrd="0" presId="urn:microsoft.com/office/officeart/2005/8/layout/hierarchy3"/>
    <dgm:cxn modelId="{F540E3BA-E314-42A7-8E77-DC696AF25D6F}" type="presParOf" srcId="{A0A5DF41-CB90-4215-89DF-2AB455F4B96E}" destId="{AAE90EC2-1FD7-4ED0-92A0-F328435DC959}" srcOrd="0" destOrd="0" presId="urn:microsoft.com/office/officeart/2005/8/layout/hierarchy3"/>
    <dgm:cxn modelId="{CFBD2B58-FCE4-4BD4-92BC-8F3887BCFDD5}" type="presParOf" srcId="{A0A5DF41-CB90-4215-89DF-2AB455F4B96E}" destId="{7FEE5DE7-50C4-45B5-94A7-4EAF3CEEA1BE}" srcOrd="1" destOrd="0" presId="urn:microsoft.com/office/officeart/2005/8/layout/hierarchy3"/>
    <dgm:cxn modelId="{18E82086-CAA5-4F86-8D57-F75F255BEF10}" type="presParOf" srcId="{A0A5DF41-CB90-4215-89DF-2AB455F4B96E}" destId="{82D54B20-419D-4A6B-A122-38A8A8F41993}" srcOrd="2" destOrd="0" presId="urn:microsoft.com/office/officeart/2005/8/layout/hierarchy3"/>
    <dgm:cxn modelId="{18E137C7-922F-49BC-B394-4B06ECFCE6AA}" type="presParOf" srcId="{A0A5DF41-CB90-4215-89DF-2AB455F4B96E}" destId="{2BA16D31-EAC3-43E4-B917-C4C327D6DEF0}" srcOrd="3" destOrd="0" presId="urn:microsoft.com/office/officeart/2005/8/layout/hierarchy3"/>
    <dgm:cxn modelId="{87F23344-23B7-4E5D-B6C1-4BB157ED0085}" type="presParOf" srcId="{A0A5DF41-CB90-4215-89DF-2AB455F4B96E}" destId="{D18D7027-87BE-42F0-96EC-452613C19410}" srcOrd="4" destOrd="0" presId="urn:microsoft.com/office/officeart/2005/8/layout/hierarchy3"/>
    <dgm:cxn modelId="{AC86990C-BC9C-4E31-94DD-D68E716D66E2}" type="presParOf" srcId="{A0A5DF41-CB90-4215-89DF-2AB455F4B96E}" destId="{D03F86CB-C77F-4B03-B5C7-287193152066}" srcOrd="5" destOrd="0" presId="urn:microsoft.com/office/officeart/2005/8/layout/hierarchy3"/>
    <dgm:cxn modelId="{6C094EEE-EF2C-4B69-AE3E-09CAF8A2904B}" type="presParOf" srcId="{A6D8F0C1-EDA2-4CBF-8634-B027017FE414}" destId="{11246A25-75CE-4E63-8999-1F70F3FCFA79}" srcOrd="2" destOrd="0" presId="urn:microsoft.com/office/officeart/2005/8/layout/hierarchy3"/>
    <dgm:cxn modelId="{6B4DC2D9-C319-41E2-BEBD-C7CF2F367E7A}" type="presParOf" srcId="{11246A25-75CE-4E63-8999-1F70F3FCFA79}" destId="{1CC5216C-30B8-43E6-B24C-D4B4AF925330}" srcOrd="0" destOrd="0" presId="urn:microsoft.com/office/officeart/2005/8/layout/hierarchy3"/>
    <dgm:cxn modelId="{44C98C7A-63F3-4773-A954-5F92D926B4D0}" type="presParOf" srcId="{1CC5216C-30B8-43E6-B24C-D4B4AF925330}" destId="{B690BD24-3D15-4838-ACD4-A70FBE63B781}" srcOrd="0" destOrd="0" presId="urn:microsoft.com/office/officeart/2005/8/layout/hierarchy3"/>
    <dgm:cxn modelId="{FE3B79DF-7D6B-453A-8B99-27DF7740BB37}" type="presParOf" srcId="{1CC5216C-30B8-43E6-B24C-D4B4AF925330}" destId="{9D53A06B-445F-4529-90FA-B907C3944883}" srcOrd="1" destOrd="0" presId="urn:microsoft.com/office/officeart/2005/8/layout/hierarchy3"/>
    <dgm:cxn modelId="{6927B442-B2C9-497D-B069-B9A48499B2C1}" type="presParOf" srcId="{11246A25-75CE-4E63-8999-1F70F3FCFA79}" destId="{3C4E3D13-E8B1-4A55-8FD1-8B7E61292791}" srcOrd="1" destOrd="0" presId="urn:microsoft.com/office/officeart/2005/8/layout/hierarchy3"/>
    <dgm:cxn modelId="{7D96F348-0E31-4589-8485-E8CD73B9D57A}" type="presParOf" srcId="{3C4E3D13-E8B1-4A55-8FD1-8B7E61292791}" destId="{852B45C4-5AB0-4C48-AB40-A90F9D30161A}" srcOrd="0" destOrd="0" presId="urn:microsoft.com/office/officeart/2005/8/layout/hierarchy3"/>
    <dgm:cxn modelId="{64AF482F-ED3D-4F17-9F0D-53364E2FCF31}" type="presParOf" srcId="{3C4E3D13-E8B1-4A55-8FD1-8B7E61292791}" destId="{E24DD812-450C-47B8-B279-7D5DE92F6896}" srcOrd="1" destOrd="0" presId="urn:microsoft.com/office/officeart/2005/8/layout/hierarchy3"/>
    <dgm:cxn modelId="{0A09CF8E-087E-4F40-81D0-67DBE00620A9}" type="presParOf" srcId="{3C4E3D13-E8B1-4A55-8FD1-8B7E61292791}" destId="{AE11A9DA-38F0-42E2-B35E-F4A74A0CA82D}" srcOrd="2" destOrd="0" presId="urn:microsoft.com/office/officeart/2005/8/layout/hierarchy3"/>
    <dgm:cxn modelId="{C6C8BA4C-E56D-497F-9840-E6EFD69302B9}" type="presParOf" srcId="{3C4E3D13-E8B1-4A55-8FD1-8B7E61292791}" destId="{54FD8C64-EE80-4A39-8986-F9C5957ABB15}" srcOrd="3" destOrd="0" presId="urn:microsoft.com/office/officeart/2005/8/layout/hierarchy3"/>
    <dgm:cxn modelId="{1CCCF7A9-5A08-4342-8BAB-D11F53B2485D}" type="presParOf" srcId="{3C4E3D13-E8B1-4A55-8FD1-8B7E61292791}" destId="{AE84A0B1-CC6F-4EBE-89DC-EA354567D35D}" srcOrd="4" destOrd="0" presId="urn:microsoft.com/office/officeart/2005/8/layout/hierarchy3"/>
    <dgm:cxn modelId="{9120153C-459C-4117-BDEF-11631D9BA1B8}" type="presParOf" srcId="{3C4E3D13-E8B1-4A55-8FD1-8B7E61292791}" destId="{2F6AAAE2-CD6F-47FF-AEB6-706D9274D64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DA61C-B609-451A-8279-C54647B9189F}">
      <dsp:nvSpPr>
        <dsp:cNvPr id="0" name=""/>
        <dsp:cNvSpPr/>
      </dsp:nvSpPr>
      <dsp:spPr>
        <a:xfrm>
          <a:off x="776" y="406716"/>
          <a:ext cx="1816804" cy="908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Заявление об установлении тарифов</a:t>
          </a:r>
        </a:p>
      </dsp:txBody>
      <dsp:txXfrm>
        <a:off x="27382" y="433322"/>
        <a:ext cx="1763592" cy="855190"/>
      </dsp:txXfrm>
    </dsp:sp>
    <dsp:sp modelId="{8BE04F4C-06AD-4393-BD6E-9F32F941F56E}">
      <dsp:nvSpPr>
        <dsp:cNvPr id="0" name=""/>
        <dsp:cNvSpPr/>
      </dsp:nvSpPr>
      <dsp:spPr>
        <a:xfrm>
          <a:off x="182456" y="1315119"/>
          <a:ext cx="181680" cy="68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301"/>
              </a:lnTo>
              <a:lnTo>
                <a:pt x="181680" y="681301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5DE3C-ABAB-47CC-BD99-DF0C61B6A264}">
      <dsp:nvSpPr>
        <dsp:cNvPr id="0" name=""/>
        <dsp:cNvSpPr/>
      </dsp:nvSpPr>
      <dsp:spPr>
        <a:xfrm>
          <a:off x="364137" y="1542219"/>
          <a:ext cx="1453443" cy="90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Неверно указан период регулирования</a:t>
          </a:r>
        </a:p>
      </dsp:txBody>
      <dsp:txXfrm>
        <a:off x="390743" y="1568825"/>
        <a:ext cx="1400231" cy="855190"/>
      </dsp:txXfrm>
    </dsp:sp>
    <dsp:sp modelId="{A54A79FE-0AC8-435E-B6E1-3999A7DEDF3E}">
      <dsp:nvSpPr>
        <dsp:cNvPr id="0" name=""/>
        <dsp:cNvSpPr/>
      </dsp:nvSpPr>
      <dsp:spPr>
        <a:xfrm>
          <a:off x="182456" y="1315119"/>
          <a:ext cx="181680" cy="181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804"/>
              </a:lnTo>
              <a:lnTo>
                <a:pt x="181680" y="1816804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3A927-015A-44D8-A531-6176B767B336}">
      <dsp:nvSpPr>
        <dsp:cNvPr id="0" name=""/>
        <dsp:cNvSpPr/>
      </dsp:nvSpPr>
      <dsp:spPr>
        <a:xfrm>
          <a:off x="364137" y="2677722"/>
          <a:ext cx="1453443" cy="90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Не соответствие заявляемых тарифов  расчетному шаблону (ТЭЗ)</a:t>
          </a:r>
        </a:p>
      </dsp:txBody>
      <dsp:txXfrm>
        <a:off x="390743" y="2704328"/>
        <a:ext cx="1400231" cy="855190"/>
      </dsp:txXfrm>
    </dsp:sp>
    <dsp:sp modelId="{CCA26EEF-9D7F-4386-B48C-597F90382952}">
      <dsp:nvSpPr>
        <dsp:cNvPr id="0" name=""/>
        <dsp:cNvSpPr/>
      </dsp:nvSpPr>
      <dsp:spPr>
        <a:xfrm>
          <a:off x="182456" y="1315119"/>
          <a:ext cx="181680" cy="295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2307"/>
              </a:lnTo>
              <a:lnTo>
                <a:pt x="181680" y="295230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47CA-996F-4F19-81A9-7C90C7515EFB}">
      <dsp:nvSpPr>
        <dsp:cNvPr id="0" name=""/>
        <dsp:cNvSpPr/>
      </dsp:nvSpPr>
      <dsp:spPr>
        <a:xfrm>
          <a:off x="364137" y="3813224"/>
          <a:ext cx="1453443" cy="90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Не заполнен пункт заявления «Перечень прилагаемых документов с указанием пронумерованных листов»</a:t>
          </a:r>
        </a:p>
      </dsp:txBody>
      <dsp:txXfrm>
        <a:off x="390743" y="3839830"/>
        <a:ext cx="1400231" cy="855190"/>
      </dsp:txXfrm>
    </dsp:sp>
    <dsp:sp modelId="{1578FF55-9954-4975-8861-FC7DF038BCCF}">
      <dsp:nvSpPr>
        <dsp:cNvPr id="0" name=""/>
        <dsp:cNvSpPr/>
      </dsp:nvSpPr>
      <dsp:spPr>
        <a:xfrm>
          <a:off x="2271781" y="406716"/>
          <a:ext cx="1816804" cy="908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Документы</a:t>
          </a:r>
        </a:p>
      </dsp:txBody>
      <dsp:txXfrm>
        <a:off x="2298387" y="433322"/>
        <a:ext cx="1763592" cy="855190"/>
      </dsp:txXfrm>
    </dsp:sp>
    <dsp:sp modelId="{AAE90EC2-1FD7-4ED0-92A0-F328435DC959}">
      <dsp:nvSpPr>
        <dsp:cNvPr id="0" name=""/>
        <dsp:cNvSpPr/>
      </dsp:nvSpPr>
      <dsp:spPr>
        <a:xfrm>
          <a:off x="2453462" y="1315119"/>
          <a:ext cx="181680" cy="68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301"/>
              </a:lnTo>
              <a:lnTo>
                <a:pt x="181680" y="681301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E5DE7-50C4-45B5-94A7-4EAF3CEEA1BE}">
      <dsp:nvSpPr>
        <dsp:cNvPr id="0" name=""/>
        <dsp:cNvSpPr/>
      </dsp:nvSpPr>
      <dsp:spPr>
        <a:xfrm>
          <a:off x="2635142" y="1542219"/>
          <a:ext cx="1453443" cy="90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Отсутствие правоустанавливающих документов, в т.ч. на бесхозяйные объекты</a:t>
          </a:r>
        </a:p>
      </dsp:txBody>
      <dsp:txXfrm>
        <a:off x="2661748" y="1568825"/>
        <a:ext cx="1400231" cy="855190"/>
      </dsp:txXfrm>
    </dsp:sp>
    <dsp:sp modelId="{82D54B20-419D-4A6B-A122-38A8A8F41993}">
      <dsp:nvSpPr>
        <dsp:cNvPr id="0" name=""/>
        <dsp:cNvSpPr/>
      </dsp:nvSpPr>
      <dsp:spPr>
        <a:xfrm>
          <a:off x="2453462" y="1315119"/>
          <a:ext cx="181680" cy="181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804"/>
              </a:lnTo>
              <a:lnTo>
                <a:pt x="181680" y="1816804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16D31-EAC3-43E4-B917-C4C327D6DEF0}">
      <dsp:nvSpPr>
        <dsp:cNvPr id="0" name=""/>
        <dsp:cNvSpPr/>
      </dsp:nvSpPr>
      <dsp:spPr>
        <a:xfrm>
          <a:off x="2635142" y="2677722"/>
          <a:ext cx="1453443" cy="90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Отсутствие подтверждения фактических и/или плановых расходов</a:t>
          </a:r>
        </a:p>
      </dsp:txBody>
      <dsp:txXfrm>
        <a:off x="2661748" y="2704328"/>
        <a:ext cx="1400231" cy="855190"/>
      </dsp:txXfrm>
    </dsp:sp>
    <dsp:sp modelId="{D18D7027-87BE-42F0-96EC-452613C19410}">
      <dsp:nvSpPr>
        <dsp:cNvPr id="0" name=""/>
        <dsp:cNvSpPr/>
      </dsp:nvSpPr>
      <dsp:spPr>
        <a:xfrm>
          <a:off x="2453462" y="1315119"/>
          <a:ext cx="181680" cy="295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2307"/>
              </a:lnTo>
              <a:lnTo>
                <a:pt x="181680" y="295230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F86CB-C77F-4B03-B5C7-287193152066}">
      <dsp:nvSpPr>
        <dsp:cNvPr id="0" name=""/>
        <dsp:cNvSpPr/>
      </dsp:nvSpPr>
      <dsp:spPr>
        <a:xfrm>
          <a:off x="2635142" y="3813224"/>
          <a:ext cx="1453443" cy="90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Отсутствие пояснительных записок, расшифровок по затратам</a:t>
          </a:r>
        </a:p>
      </dsp:txBody>
      <dsp:txXfrm>
        <a:off x="2661748" y="3839830"/>
        <a:ext cx="1400231" cy="855190"/>
      </dsp:txXfrm>
    </dsp:sp>
    <dsp:sp modelId="{B690BD24-3D15-4838-ACD4-A70FBE63B781}">
      <dsp:nvSpPr>
        <dsp:cNvPr id="0" name=""/>
        <dsp:cNvSpPr/>
      </dsp:nvSpPr>
      <dsp:spPr>
        <a:xfrm>
          <a:off x="4542787" y="406716"/>
          <a:ext cx="1816804" cy="908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Шаблон ТЭЗ</a:t>
          </a:r>
        </a:p>
      </dsp:txBody>
      <dsp:txXfrm>
        <a:off x="4569393" y="433322"/>
        <a:ext cx="1763592" cy="855190"/>
      </dsp:txXfrm>
    </dsp:sp>
    <dsp:sp modelId="{852B45C4-5AB0-4C48-AB40-A90F9D30161A}">
      <dsp:nvSpPr>
        <dsp:cNvPr id="0" name=""/>
        <dsp:cNvSpPr/>
      </dsp:nvSpPr>
      <dsp:spPr>
        <a:xfrm>
          <a:off x="4724467" y="1315119"/>
          <a:ext cx="181680" cy="68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301"/>
              </a:lnTo>
              <a:lnTo>
                <a:pt x="181680" y="681301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DD812-450C-47B8-B279-7D5DE92F6896}">
      <dsp:nvSpPr>
        <dsp:cNvPr id="0" name=""/>
        <dsp:cNvSpPr/>
      </dsp:nvSpPr>
      <dsp:spPr>
        <a:xfrm>
          <a:off x="4906148" y="1542219"/>
          <a:ext cx="1453443" cy="90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Отсутствие ссылок на обосновывающие документы, некорректные ссылки</a:t>
          </a:r>
        </a:p>
      </dsp:txBody>
      <dsp:txXfrm>
        <a:off x="4932754" y="1568825"/>
        <a:ext cx="1400231" cy="855190"/>
      </dsp:txXfrm>
    </dsp:sp>
    <dsp:sp modelId="{AE11A9DA-38F0-42E2-B35E-F4A74A0CA82D}">
      <dsp:nvSpPr>
        <dsp:cNvPr id="0" name=""/>
        <dsp:cNvSpPr/>
      </dsp:nvSpPr>
      <dsp:spPr>
        <a:xfrm>
          <a:off x="4724467" y="1315119"/>
          <a:ext cx="181680" cy="181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804"/>
              </a:lnTo>
              <a:lnTo>
                <a:pt x="181680" y="1816804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D8C64-EE80-4A39-8986-F9C5957ABB15}">
      <dsp:nvSpPr>
        <dsp:cNvPr id="0" name=""/>
        <dsp:cNvSpPr/>
      </dsp:nvSpPr>
      <dsp:spPr>
        <a:xfrm>
          <a:off x="4906148" y="2677722"/>
          <a:ext cx="1453443" cy="90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Не заполнены разделы «Факт»  завершенного периода (2024 год)</a:t>
          </a:r>
        </a:p>
      </dsp:txBody>
      <dsp:txXfrm>
        <a:off x="4932754" y="2704328"/>
        <a:ext cx="1400231" cy="855190"/>
      </dsp:txXfrm>
    </dsp:sp>
    <dsp:sp modelId="{AE84A0B1-CC6F-4EBE-89DC-EA354567D35D}">
      <dsp:nvSpPr>
        <dsp:cNvPr id="0" name=""/>
        <dsp:cNvSpPr/>
      </dsp:nvSpPr>
      <dsp:spPr>
        <a:xfrm>
          <a:off x="4724467" y="1315119"/>
          <a:ext cx="181680" cy="295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2307"/>
              </a:lnTo>
              <a:lnTo>
                <a:pt x="181680" y="295230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AAAE2-CD6F-47FF-AEB6-706D9274D643}">
      <dsp:nvSpPr>
        <dsp:cNvPr id="0" name=""/>
        <dsp:cNvSpPr/>
      </dsp:nvSpPr>
      <dsp:spPr>
        <a:xfrm>
          <a:off x="4906148" y="3813224"/>
          <a:ext cx="1453443" cy="90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Отправка шаблона с ошибками</a:t>
          </a:r>
        </a:p>
      </dsp:txBody>
      <dsp:txXfrm>
        <a:off x="4932754" y="3839830"/>
        <a:ext cx="1400231" cy="855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CA892-D009-4E0A-93CA-FFF78DB14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49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49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ABD3F-747B-4709-92B5-13F54107C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6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1AAD-8BFF-4BE0-9104-4E933B136B33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3C29-AC41-46EF-BFA0-1C03C24042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5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47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79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7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9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6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776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246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550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99392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463208"/>
            <a:ext cx="9144000" cy="39479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2735796" y="114556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D9E6FF"/>
                </a:solidFill>
              </a:rPr>
              <a:t>Региональная служба по тарифам Кировской области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Documents and Settings\1\Рабочий стол\Образовательные наши\Презентации\logo_hse_cmy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57480"/>
            <a:ext cx="1691679" cy="20052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7920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Documents and Settings\1\Рабочий стол\Образовательные наши\Презентации\logo_hse_cmy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57480"/>
            <a:ext cx="1691679" cy="20052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7920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480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206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238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533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467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968" y="12608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DF0FF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27384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flipV="1">
            <a:off x="0" y="6624189"/>
            <a:ext cx="6012160" cy="11717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8388424" y="6381328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6567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49424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27384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flipV="1">
            <a:off x="0" y="6624189"/>
            <a:ext cx="6012160" cy="11717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3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292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83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50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png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3024336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подходы по формированию тарифных заявок в сфере водоснабжения и водоотведения на 2026 год и долгосрочный период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апрель 2025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FC6117-6AD0-44C4-BE21-250FFB89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8769C5-689C-4ACF-8AA1-867CEACCDB52}"/>
              </a:ext>
            </a:extLst>
          </p:cNvPr>
          <p:cNvSpPr/>
          <p:nvPr/>
        </p:nvSpPr>
        <p:spPr>
          <a:xfrm>
            <a:off x="3419872" y="404664"/>
            <a:ext cx="5901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НВЦС И ПСЗВ (ВО)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E877D5-05D2-4C51-AA13-5D293C2F7C4E}"/>
              </a:ext>
            </a:extLst>
          </p:cNvPr>
          <p:cNvSpPr/>
          <p:nvPr/>
        </p:nvSpPr>
        <p:spPr>
          <a:xfrm>
            <a:off x="216115" y="1375023"/>
            <a:ext cx="8555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25.01.2022 № 44 «О внесении изменений в постановление Правительства Российской Федерации от 13 мая 2013 г. № 406»: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РСО платы за негативное воздействие на работу централизованной системы водоотведения подлежит оценке при тарифном регулировании по итогам долгосрочного периода.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Постановлениями Правительства РФ от 30.04.2022 №796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03.10.2022 №1746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приостанавливалось действие ограничения (50 %)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в 2022 и 2023 гг. платы на реализацию ПП и погашение займов и кредитов в рамках ИП и ПП.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Если плата не была направлена РСО на установленные законодательством цели, она подлежит исключению из НВВ за период ДПР по истечению года, предшествующего двум последним годам ДПР.</a:t>
            </a:r>
          </a:p>
        </p:txBody>
      </p:sp>
    </p:spTree>
    <p:extLst>
      <p:ext uri="{BB962C8B-B14F-4D97-AF65-F5344CB8AC3E}">
        <p14:creationId xmlns:p14="http://schemas.microsoft.com/office/powerpoint/2010/main" val="409327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EA2346-F495-4724-8555-6C486BFD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E090BB-7EE8-4D4E-A9B9-41916A69BB43}"/>
              </a:ext>
            </a:extLst>
          </p:cNvPr>
          <p:cNvSpPr/>
          <p:nvPr/>
        </p:nvSpPr>
        <p:spPr>
          <a:xfrm>
            <a:off x="2843808" y="411916"/>
            <a:ext cx="6186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КЛЮЧЕВЫЕ ТЕНДЕНЦИИ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проекте)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82FC7B-6196-4ED1-8764-9AA2A6A32271}"/>
              </a:ext>
            </a:extLst>
          </p:cNvPr>
          <p:cNvSpPr/>
          <p:nvPr/>
        </p:nvSpPr>
        <p:spPr>
          <a:xfrm>
            <a:off x="222176" y="1844824"/>
            <a:ext cx="86996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Введение целевой амортизации (изм. ППРФ № 406)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Проектируемые положения: ✓ В плановом режиме амортизация учитывается в составе НВВ без учета целевого характера; ✓ Фактическая амортизация учитывается только объеме, направленном на реализацию инвестиционной программы, а при ее отсутствии на некоторые операционные расходы; ✓ Целевое использование амортизационных отчислений в пределах субъекта Российской Федерации; ✓ Допускается перераспределение между видами деятельности.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Тарифный календарь (изм. ППРФ №№ 406, 641)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декабря – завершение тарифной компании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обязательства по инвестиционной программе не исполнены - предлагается в первом полугодии года, следующего за отчетным, пересматривать установленный тариф путем формульной корректировки НВВ. Результаты корректировки ИП будут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с 1 июля.</a:t>
            </a:r>
          </a:p>
        </p:txBody>
      </p:sp>
    </p:spTree>
    <p:extLst>
      <p:ext uri="{BB962C8B-B14F-4D97-AF65-F5344CB8AC3E}">
        <p14:creationId xmlns:p14="http://schemas.microsoft.com/office/powerpoint/2010/main" val="236831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22C8CE-E686-4ADD-BE19-DA93078E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9B5BC-1F72-415E-B6C8-0E18A8A95037}"/>
              </a:ext>
            </a:extLst>
          </p:cNvPr>
          <p:cNvSpPr txBox="1"/>
          <p:nvPr/>
        </p:nvSpPr>
        <p:spPr>
          <a:xfrm>
            <a:off x="3059434" y="207335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документов                       для установления (корректировки) тарифов на 2026-2030 годы (2026 год)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487DE-6D0F-40C9-83DA-C2C3DCAC69BB}"/>
              </a:ext>
            </a:extLst>
          </p:cNvPr>
          <p:cNvSpPr txBox="1"/>
          <p:nvPr/>
        </p:nvSpPr>
        <p:spPr>
          <a:xfrm>
            <a:off x="827584" y="1484784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Предложение об установлении (корректировке) тарифа на водоснабжение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водоотведения на 2025 год представляются в РСТ Кировской области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2025 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799815-B2BD-4721-B6B4-2984CD8C50F7}"/>
              </a:ext>
            </a:extLst>
          </p:cNvPr>
          <p:cNvSpPr/>
          <p:nvPr/>
        </p:nvSpPr>
        <p:spPr>
          <a:xfrm>
            <a:off x="3277121" y="2276872"/>
            <a:ext cx="2663031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E0472B-BA83-477E-A710-1D11BF49E043}"/>
              </a:ext>
            </a:extLst>
          </p:cNvPr>
          <p:cNvSpPr/>
          <p:nvPr/>
        </p:nvSpPr>
        <p:spPr>
          <a:xfrm>
            <a:off x="121017" y="2555944"/>
            <a:ext cx="2157278" cy="10081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об установлении (корректировке) тарифов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57B42B-0115-4E68-9175-9E8A6A256B2E}"/>
              </a:ext>
            </a:extLst>
          </p:cNvPr>
          <p:cNvSpPr/>
          <p:nvPr/>
        </p:nvSpPr>
        <p:spPr>
          <a:xfrm>
            <a:off x="2500557" y="2924944"/>
            <a:ext cx="1954981" cy="6218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тарифа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F7CC41-FDD3-4311-BC84-46AD0FAC2790}"/>
              </a:ext>
            </a:extLst>
          </p:cNvPr>
          <p:cNvSpPr/>
          <p:nvPr/>
        </p:nvSpPr>
        <p:spPr>
          <a:xfrm>
            <a:off x="7018192" y="2517862"/>
            <a:ext cx="1954981" cy="1053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об утверждении (корректировке) производственной программы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E062920-E0B8-4985-A168-1BC34DA23308}"/>
              </a:ext>
            </a:extLst>
          </p:cNvPr>
          <p:cNvCxnSpPr>
            <a:cxnSpLocks/>
          </p:cNvCxnSpPr>
          <p:nvPr/>
        </p:nvCxnSpPr>
        <p:spPr>
          <a:xfrm flipH="1">
            <a:off x="2267400" y="2564904"/>
            <a:ext cx="1002127" cy="187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48AF38B-72D1-4AE3-B61C-34D7FB8156B2}"/>
              </a:ext>
            </a:extLst>
          </p:cNvPr>
          <p:cNvCxnSpPr>
            <a:cxnSpLocks/>
          </p:cNvCxnSpPr>
          <p:nvPr/>
        </p:nvCxnSpPr>
        <p:spPr>
          <a:xfrm>
            <a:off x="5940152" y="2564904"/>
            <a:ext cx="1112234" cy="207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E9443AF-E00A-4374-9DA4-BACEAB42A750}"/>
              </a:ext>
            </a:extLst>
          </p:cNvPr>
          <p:cNvCxnSpPr>
            <a:cxnSpLocks/>
          </p:cNvCxnSpPr>
          <p:nvPr/>
        </p:nvCxnSpPr>
        <p:spPr>
          <a:xfrm>
            <a:off x="3707904" y="2636912"/>
            <a:ext cx="0" cy="29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0167A88-96B9-403E-9539-BFAAE59AE4F2}"/>
              </a:ext>
            </a:extLst>
          </p:cNvPr>
          <p:cNvSpPr/>
          <p:nvPr/>
        </p:nvSpPr>
        <p:spPr>
          <a:xfrm>
            <a:off x="4868728" y="2924943"/>
            <a:ext cx="1854020" cy="621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программа (проект) 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43B253C-A1E5-4622-BB50-5E03E099EB97}"/>
              </a:ext>
            </a:extLst>
          </p:cNvPr>
          <p:cNvCxnSpPr>
            <a:cxnSpLocks/>
          </p:cNvCxnSpPr>
          <p:nvPr/>
        </p:nvCxnSpPr>
        <p:spPr>
          <a:xfrm>
            <a:off x="5436096" y="2636912"/>
            <a:ext cx="0" cy="29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8F40FE1-DAA6-49A9-B47A-B461D2CC667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608637" y="2636912"/>
            <a:ext cx="12813" cy="1025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55B53C6-665E-497B-BA58-FC1DE547F2C4}"/>
              </a:ext>
            </a:extLst>
          </p:cNvPr>
          <p:cNvSpPr/>
          <p:nvPr/>
        </p:nvSpPr>
        <p:spPr>
          <a:xfrm>
            <a:off x="696380" y="3645023"/>
            <a:ext cx="7835661" cy="1203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Обосновывающие материалы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(копии документов, справки, расшифровки, в том числе сводные расчеты и выгруженные из бухгалтерской программы оборотные в формате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скан-копия каждого документа с его названием помещается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с названием статьи расходов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авая фигурная скобка 46">
            <a:extLst>
              <a:ext uri="{FF2B5EF4-FFF2-40B4-BE49-F238E27FC236}">
                <a16:creationId xmlns:a16="http://schemas.microsoft.com/office/drawing/2014/main" id="{8E516782-9D07-43FF-9A9B-5B536DBE42E4}"/>
              </a:ext>
            </a:extLst>
          </p:cNvPr>
          <p:cNvSpPr/>
          <p:nvPr/>
        </p:nvSpPr>
        <p:spPr>
          <a:xfrm rot="5400000">
            <a:off x="4386479" y="460817"/>
            <a:ext cx="413190" cy="889724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A5C03-D84F-4141-9997-1AF4C94FB14C}"/>
              </a:ext>
            </a:extLst>
          </p:cNvPr>
          <p:cNvSpPr txBox="1"/>
          <p:nvPr/>
        </p:nvSpPr>
        <p:spPr>
          <a:xfrm>
            <a:off x="267851" y="5042118"/>
            <a:ext cx="8731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РСТ Кировской области перешло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электронное взаимодействие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регулируемыми организациями, оказывающими услуги в сферах холодного водоснабжения, водоотведения и горячего водоснабжения.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(пакета документов) на 2026-2030 годы (2026 год)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РСТ Кировской области осуществляется РСО через систему электронного документооборота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«Система запросов и ответов», которая сопровождается ООО «Платформа».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B173F2-F447-40AB-8069-BA6F40E3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788B2-E034-45C4-A9E9-6271BEEBA260}"/>
              </a:ext>
            </a:extLst>
          </p:cNvPr>
          <p:cNvSpPr txBox="1"/>
          <p:nvPr/>
        </p:nvSpPr>
        <p:spPr>
          <a:xfrm>
            <a:off x="3059434" y="207335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документов                       для установления (корректировки) тарифов на 2026-2030 годы (2026 год)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B8178-1325-45BC-A602-77FE929B997A}"/>
              </a:ext>
            </a:extLst>
          </p:cNvPr>
          <p:cNvSpPr txBox="1"/>
          <p:nvPr/>
        </p:nvSpPr>
        <p:spPr>
          <a:xfrm>
            <a:off x="318501" y="1405800"/>
            <a:ext cx="8506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переход в части взаимодействия РСТ Кировской области и регулируемых организаций от ранее действующего механизма (предоставление документов на бумажном носителе) на механизм предоставления документов через веб-интерфейс «Система запросов и  ответов», а также в целях исключения потери информации при возможных технических проблемах, предложения по установлению (корректировке) тарифов в сфере водоснабжения и водоотведения, утверждению производственных программ на 2026-2030 годы (2026 год) необходимо направлять ресурсоснабжающим организациям в РСТ Кировской области также </a:t>
            </a:r>
          </a:p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об установлении (корректировке) тарифов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водоснабжение, водоотведение на 2026-2030 годы (2026 год),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реестра обосновывающих документов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подписывается руководителем или иным уполномоченным лицом регулируемой организации, скрепляется печатью регулируемой организации;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об утверждении производственной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осуществляющей горячее водоснабжение, холодное водоснабжение и (или) водоотведение, на 2026-2030 годы (2026 год), которое подписывается руководителем или иным уполномоченным лицом регулируемой организации, скрепляется печатью регулируемой организации;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производственной программы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осуществляющей горячее водоснабжение, холодное водоснабжение и (или) водоотведение, на 2026-2030 годы (2026 год);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тарифа методом индексации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 «Калькуляция» шаблона EXPERT.VSVO.INDEX или EXPERT.VSVO.INDEX.CORR.), листы подписанные руководителем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420300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D883F9-322E-409C-ACAB-9CB6C6F6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6937C5-8D69-499B-A77A-A4CBD28C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689" y="1664804"/>
            <a:ext cx="3975768" cy="3528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FA818-6CD7-4769-B57D-78888E5291C0}"/>
              </a:ext>
            </a:extLst>
          </p:cNvPr>
          <p:cNvSpPr txBox="1"/>
          <p:nvPr/>
        </p:nvSpPr>
        <p:spPr>
          <a:xfrm>
            <a:off x="3029030" y="181089"/>
            <a:ext cx="5794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«Системой запросов и ответов»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новой РСО (часть 1)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C2DDFE-67FF-443F-A1EE-03DC6F6C917E}"/>
              </a:ext>
            </a:extLst>
          </p:cNvPr>
          <p:cNvSpPr/>
          <p:nvPr/>
        </p:nvSpPr>
        <p:spPr>
          <a:xfrm>
            <a:off x="182244" y="1631036"/>
            <a:ext cx="4454476" cy="13319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включение в реестр регулируемых организаций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организаций, которые ранее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регулировались). Форма заявления находится: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РСТ Кировской области › Стандарты раскрытия информации› Шаблоны› Расчет тарифов ОКК</a:t>
            </a:r>
            <a:endParaRPr lang="ru-RU" sz="1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140D7E-EB06-41FB-B58B-AF6DBA5D9E65}"/>
              </a:ext>
            </a:extLst>
          </p:cNvPr>
          <p:cNvSpPr/>
          <p:nvPr/>
        </p:nvSpPr>
        <p:spPr>
          <a:xfrm>
            <a:off x="242379" y="3507417"/>
            <a:ext cx="4401629" cy="514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РСТ Кировской области вносит новую РСО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регулируемых организаций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3F767951-8679-4D19-926A-7F71C4BCF270}"/>
              </a:ext>
            </a:extLst>
          </p:cNvPr>
          <p:cNvSpPr/>
          <p:nvPr/>
        </p:nvSpPr>
        <p:spPr>
          <a:xfrm>
            <a:off x="1981361" y="2962956"/>
            <a:ext cx="484632" cy="539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91365B7-00A9-48BA-9E5D-2B6ED1ECB313}"/>
              </a:ext>
            </a:extLst>
          </p:cNvPr>
          <p:cNvSpPr/>
          <p:nvPr/>
        </p:nvSpPr>
        <p:spPr>
          <a:xfrm rot="16200000">
            <a:off x="4355258" y="5241763"/>
            <a:ext cx="484632" cy="551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D95DB9B0-6E7A-4C24-B0AC-C1DBCF4AB4C5}"/>
              </a:ext>
            </a:extLst>
          </p:cNvPr>
          <p:cNvSpPr/>
          <p:nvPr/>
        </p:nvSpPr>
        <p:spPr>
          <a:xfrm>
            <a:off x="2013020" y="4021552"/>
            <a:ext cx="484632" cy="5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CF67EE-6CB0-41D9-AF0C-24925368E76B}"/>
              </a:ext>
            </a:extLst>
          </p:cNvPr>
          <p:cNvSpPr/>
          <p:nvPr/>
        </p:nvSpPr>
        <p:spPr>
          <a:xfrm>
            <a:off x="242379" y="4571415"/>
            <a:ext cx="4194916" cy="152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указанную в заявлении официальную электронную почту представитель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«Платформа» направит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 и пароль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шаблона по расчету тарифов на водоснабжение и (или) водоотведение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729159-217E-4F91-AEA7-A077E5B66EA6}"/>
              </a:ext>
            </a:extLst>
          </p:cNvPr>
          <p:cNvSpPr/>
          <p:nvPr/>
        </p:nvSpPr>
        <p:spPr>
          <a:xfrm>
            <a:off x="4920688" y="5379169"/>
            <a:ext cx="4017159" cy="714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11DD48-62EA-4EBD-9562-30E49C6AEFB5}"/>
              </a:ext>
            </a:extLst>
          </p:cNvPr>
          <p:cNvSpPr/>
          <p:nvPr/>
        </p:nvSpPr>
        <p:spPr>
          <a:xfrm>
            <a:off x="5106399" y="5575370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https://data-platform.ru/lk/ru_2_43/#/.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4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D678E5-8871-4865-9043-A4AA0F4B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214390-58FD-4669-AFDC-22E81C77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136903" cy="47942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10B72C-7392-4F03-8277-D6575C4E22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70448" y="2693002"/>
            <a:ext cx="6566048" cy="416499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3B4DBB-B1AC-43E0-A9CB-43E1F3CD53F1}"/>
              </a:ext>
            </a:extLst>
          </p:cNvPr>
          <p:cNvSpPr/>
          <p:nvPr/>
        </p:nvSpPr>
        <p:spPr>
          <a:xfrm>
            <a:off x="3347864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«Системой запросов и ответов»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новой РСО (часть 2)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3C4FDD8-E0D1-49DF-82F1-E06411EDDB0A}"/>
              </a:ext>
            </a:extLst>
          </p:cNvPr>
          <p:cNvCxnSpPr>
            <a:cxnSpLocks/>
          </p:cNvCxnSpPr>
          <p:nvPr/>
        </p:nvCxnSpPr>
        <p:spPr>
          <a:xfrm flipH="1" flipV="1">
            <a:off x="755576" y="2276872"/>
            <a:ext cx="288032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07049A4-C8E7-45C4-967E-A1C5B3CA8D85}"/>
              </a:ext>
            </a:extLst>
          </p:cNvPr>
          <p:cNvSpPr/>
          <p:nvPr/>
        </p:nvSpPr>
        <p:spPr>
          <a:xfrm>
            <a:off x="7164288" y="1966535"/>
            <a:ext cx="2009733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AF2CE37-312D-4F59-8C04-D3E7809CEC33}"/>
              </a:ext>
            </a:extLst>
          </p:cNvPr>
          <p:cNvCxnSpPr>
            <a:cxnSpLocks/>
          </p:cNvCxnSpPr>
          <p:nvPr/>
        </p:nvCxnSpPr>
        <p:spPr>
          <a:xfrm flipH="1">
            <a:off x="4860032" y="2398583"/>
            <a:ext cx="3240360" cy="1606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EB9091-B293-4214-A9B5-E5AD8F8396B1}"/>
              </a:ext>
            </a:extLst>
          </p:cNvPr>
          <p:cNvSpPr txBox="1"/>
          <p:nvPr/>
        </p:nvSpPr>
        <p:spPr>
          <a:xfrm>
            <a:off x="7278284" y="1966908"/>
            <a:ext cx="186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РСТ Кировской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9979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22C8CE-E686-4ADD-BE19-DA93078E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9B5BC-1F72-415E-B6C8-0E18A8A95037}"/>
              </a:ext>
            </a:extLst>
          </p:cNvPr>
          <p:cNvSpPr txBox="1"/>
          <p:nvPr/>
        </p:nvSpPr>
        <p:spPr>
          <a:xfrm>
            <a:off x="3182211" y="80247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способ представления документов  для установления (корректировки) тарифов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водоснабжения и водоотведения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2026-2030 годы (2026 год)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A5C03-D84F-4141-9997-1AF4C94FB14C}"/>
              </a:ext>
            </a:extLst>
          </p:cNvPr>
          <p:cNvSpPr txBox="1"/>
          <p:nvPr/>
        </p:nvSpPr>
        <p:spPr>
          <a:xfrm>
            <a:off x="445906" y="1403686"/>
            <a:ext cx="8208913" cy="331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систему электронного документооборота «Система запросов и ответов»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A173241-0375-4ACC-8306-63761A57595D}"/>
              </a:ext>
            </a:extLst>
          </p:cNvPr>
          <p:cNvSpPr/>
          <p:nvPr/>
        </p:nvSpPr>
        <p:spPr>
          <a:xfrm>
            <a:off x="444073" y="1865583"/>
            <a:ext cx="1173767" cy="43308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РСТ Кировской области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C92EDA9-5230-482D-93DF-16B4F32D75FE}"/>
              </a:ext>
            </a:extLst>
          </p:cNvPr>
          <p:cNvSpPr/>
          <p:nvPr/>
        </p:nvSpPr>
        <p:spPr>
          <a:xfrm>
            <a:off x="7657472" y="1865583"/>
            <a:ext cx="1040622" cy="43308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РСО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65FDB8DE-67DC-4A31-973F-D3A14F79FD7A}"/>
              </a:ext>
            </a:extLst>
          </p:cNvPr>
          <p:cNvSpPr/>
          <p:nvPr/>
        </p:nvSpPr>
        <p:spPr>
          <a:xfrm>
            <a:off x="1644975" y="1865583"/>
            <a:ext cx="6037799" cy="22739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Запрос: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об установлении тарифа,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форма заявления об утверждении ПП,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форма производственной программы (ПП),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расчетный шаблон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EXPERT.VSVO.INDEX.CORR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id="{E28E28EA-D5F0-4880-9240-D8E25C525CDC}"/>
              </a:ext>
            </a:extLst>
          </p:cNvPr>
          <p:cNvSpPr/>
          <p:nvPr/>
        </p:nvSpPr>
        <p:spPr>
          <a:xfrm>
            <a:off x="1616006" y="3773084"/>
            <a:ext cx="6045131" cy="2608244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шаблон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EXPERT.VSVO.INDEX.CORR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ссылки в хранилища ЕИАС ФАС России  и ООО «Платформа» на: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скан-копию заявления об установлении тарифа (подпись и печать),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скан-копию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утверждении ПП (подпись и печать),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скан-копию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(подпись и печать),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скан-копии обосновывающих документов по статьям затрат  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777F41-37D4-407A-ABF5-EA1F6CF9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77" y="4581128"/>
            <a:ext cx="1106347" cy="9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6FDB45-7F15-4F06-8223-CC8C68E0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E67BA7-0CFE-4767-908C-9C4B6F4D279A}"/>
              </a:ext>
            </a:extLst>
          </p:cNvPr>
          <p:cNvSpPr/>
          <p:nvPr/>
        </p:nvSpPr>
        <p:spPr>
          <a:xfrm>
            <a:off x="4096113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шаблон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EXPERT.VSVO.INDEX.CORR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2B53DF4-64BF-472E-80B4-30EC0CDE0CF0}"/>
              </a:ext>
            </a:extLst>
          </p:cNvPr>
          <p:cNvSpPr/>
          <p:nvPr/>
        </p:nvSpPr>
        <p:spPr>
          <a:xfrm>
            <a:off x="6134425" y="1504432"/>
            <a:ext cx="2923094" cy="52420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Специалистом РСТ Кировской области в РСО будет направлен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предзаполненный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расчетный шаблон.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шаблон единый по РСО (при совпадении даты начала регулируемого периода), в нём все услуги ВС и ВО (кроме ГВС), в шаблоне необходимо указать ссылки на правоустанавливающие и обосновывающие документы.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ГВС направляется шаблон Производственная программа,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необходимо указать ссылки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правоустанав-ливающие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обосновывающие документы. 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890DA-6686-4416-9497-9B3FAD68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7" y="1268759"/>
            <a:ext cx="5536979" cy="53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8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E4EE049-0C68-4D11-8636-8B017051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4939B1-D6F1-44F0-8365-7E7A72B689DE}"/>
              </a:ext>
            </a:extLst>
          </p:cNvPr>
          <p:cNvSpPr/>
          <p:nvPr/>
        </p:nvSpPr>
        <p:spPr>
          <a:xfrm>
            <a:off x="363589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ссылки в расчетном шаблоне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EXPERT.VSVO.INDEX.CORR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F0012-1577-4BCC-8B2D-9ECB490DC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6086" y="1212799"/>
            <a:ext cx="5940425" cy="553910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A32AF3-ED22-490B-A2D5-D4F4EB5F2395}"/>
              </a:ext>
            </a:extLst>
          </p:cNvPr>
          <p:cNvSpPr/>
          <p:nvPr/>
        </p:nvSpPr>
        <p:spPr>
          <a:xfrm>
            <a:off x="3415605" y="5610469"/>
            <a:ext cx="165618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B938095-E14A-425D-AB91-1E1AE74F2B2F}"/>
              </a:ext>
            </a:extLst>
          </p:cNvPr>
          <p:cNvSpPr/>
          <p:nvPr/>
        </p:nvSpPr>
        <p:spPr>
          <a:xfrm>
            <a:off x="6156176" y="1340768"/>
            <a:ext cx="2841738" cy="54056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«Общие сведения» указываются ссылки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</a:t>
            </a:r>
          </a:p>
          <a:p>
            <a:pPr algn="ctr"/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ООО «Платформа»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скан-копии заявлений на установление (корректировку) тарифов.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 ссылки (схема водоснабжения и водоотведения, программа комплексного развития, документ, которым присвоен статус гарантирующей организации) в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 ЕИАС ФАС России</a:t>
            </a:r>
          </a:p>
          <a:p>
            <a:pPr algn="ctr"/>
            <a:endParaRPr lang="ru-RU" sz="1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названиях подгружаемых в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 ООО «Платформа»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наименование файла начинать с вида услуги: 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ВС, ВО, ГВС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 договор на услуги»)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920AE35-C3EF-4E63-9461-A276B5395CC4}"/>
              </a:ext>
            </a:extLst>
          </p:cNvPr>
          <p:cNvCxnSpPr>
            <a:cxnSpLocks/>
          </p:cNvCxnSpPr>
          <p:nvPr/>
        </p:nvCxnSpPr>
        <p:spPr>
          <a:xfrm flipH="1">
            <a:off x="4530589" y="4227656"/>
            <a:ext cx="1512168" cy="1282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2259983-81BA-40B0-B1B9-12A2D10F743C}"/>
              </a:ext>
            </a:extLst>
          </p:cNvPr>
          <p:cNvCxnSpPr>
            <a:cxnSpLocks/>
          </p:cNvCxnSpPr>
          <p:nvPr/>
        </p:nvCxnSpPr>
        <p:spPr>
          <a:xfrm flipH="1">
            <a:off x="4644008" y="2590427"/>
            <a:ext cx="1512168" cy="1282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9EFE70-0CF6-460D-924E-AF511A1DEE13}"/>
              </a:ext>
            </a:extLst>
          </p:cNvPr>
          <p:cNvSpPr/>
          <p:nvPr/>
        </p:nvSpPr>
        <p:spPr>
          <a:xfrm>
            <a:off x="3415605" y="3942740"/>
            <a:ext cx="165618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7244DD4-E353-4C78-8EDA-C21BC4D29787}"/>
              </a:ext>
            </a:extLst>
          </p:cNvPr>
          <p:cNvSpPr/>
          <p:nvPr/>
        </p:nvSpPr>
        <p:spPr>
          <a:xfrm>
            <a:off x="2123728" y="3892341"/>
            <a:ext cx="1440160" cy="180019"/>
          </a:xfrm>
          <a:prstGeom prst="ellipse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462F17A-0733-421A-AB81-6059501F8633}"/>
              </a:ext>
            </a:extLst>
          </p:cNvPr>
          <p:cNvSpPr/>
          <p:nvPr/>
        </p:nvSpPr>
        <p:spPr>
          <a:xfrm>
            <a:off x="3116299" y="2717381"/>
            <a:ext cx="1440160" cy="180019"/>
          </a:xfrm>
          <a:prstGeom prst="ellipse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B07C1DB-C96D-46D6-9CE3-047DED8ABE30}"/>
              </a:ext>
            </a:extLst>
          </p:cNvPr>
          <p:cNvSpPr/>
          <p:nvPr/>
        </p:nvSpPr>
        <p:spPr>
          <a:xfrm>
            <a:off x="3203848" y="4406740"/>
            <a:ext cx="1440160" cy="180019"/>
          </a:xfrm>
          <a:prstGeom prst="ellipse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DD95323-C4F5-4547-AA06-BF4BBEFBCBED}"/>
              </a:ext>
            </a:extLst>
          </p:cNvPr>
          <p:cNvSpPr/>
          <p:nvPr/>
        </p:nvSpPr>
        <p:spPr>
          <a:xfrm>
            <a:off x="395536" y="6572275"/>
            <a:ext cx="1440160" cy="180019"/>
          </a:xfrm>
          <a:prstGeom prst="ellipse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E9C6E13-706D-44ED-BC72-61553A633B22}"/>
              </a:ext>
            </a:extLst>
          </p:cNvPr>
          <p:cNvSpPr/>
          <p:nvPr/>
        </p:nvSpPr>
        <p:spPr>
          <a:xfrm>
            <a:off x="2123728" y="5561911"/>
            <a:ext cx="1440160" cy="180019"/>
          </a:xfrm>
          <a:prstGeom prst="ellipse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23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4F2413-E23F-40A6-BD44-D28F6D12E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44824"/>
            <a:ext cx="6501218" cy="302433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4DA548-BB4D-42F6-8EB2-7D28010B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8028E6-1CB0-4AFC-87B1-5019E59EC08E}"/>
              </a:ext>
            </a:extLst>
          </p:cNvPr>
          <p:cNvSpPr/>
          <p:nvPr/>
        </p:nvSpPr>
        <p:spPr>
          <a:xfrm>
            <a:off x="363589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ссылки в расчетном шаблоне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EXPERT.VSVO.INDEX.CORR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82135D-20AB-40DA-9944-379E35A93FAE}"/>
              </a:ext>
            </a:extLst>
          </p:cNvPr>
          <p:cNvSpPr/>
          <p:nvPr/>
        </p:nvSpPr>
        <p:spPr>
          <a:xfrm>
            <a:off x="1403648" y="4653136"/>
            <a:ext cx="1080120" cy="216024"/>
          </a:xfrm>
          <a:prstGeom prst="ellipse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4DD1756-9F02-4234-A417-886C3E364395}"/>
              </a:ext>
            </a:extLst>
          </p:cNvPr>
          <p:cNvSpPr/>
          <p:nvPr/>
        </p:nvSpPr>
        <p:spPr>
          <a:xfrm>
            <a:off x="6588224" y="1772816"/>
            <a:ext cx="2253999" cy="31683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в хранилище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ЕИАС ФАС России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правоустанавливающие документы. 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53CDED-6612-4CD5-87DE-EF2262455796}"/>
              </a:ext>
            </a:extLst>
          </p:cNvPr>
          <p:cNvSpPr/>
          <p:nvPr/>
        </p:nvSpPr>
        <p:spPr>
          <a:xfrm>
            <a:off x="1763688" y="1628800"/>
            <a:ext cx="129614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9C06683-84B6-4589-A4F4-C84E57DC2F72}"/>
              </a:ext>
            </a:extLst>
          </p:cNvPr>
          <p:cNvSpPr/>
          <p:nvPr/>
        </p:nvSpPr>
        <p:spPr>
          <a:xfrm>
            <a:off x="5652120" y="2564904"/>
            <a:ext cx="88459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8A4746-43D5-4DF8-B2BA-8A8A6D09ECA5}"/>
              </a:ext>
            </a:extLst>
          </p:cNvPr>
          <p:cNvSpPr/>
          <p:nvPr/>
        </p:nvSpPr>
        <p:spPr>
          <a:xfrm>
            <a:off x="1475656" y="1844824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2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E956055-57ED-4145-AD2E-73684668A030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628503" y="260648"/>
            <a:ext cx="6768033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</a:t>
            </a:r>
            <a:r>
              <a:rPr lang="ru-RU" sz="3600" b="1" dirty="0">
                <a:solidFill>
                  <a:srgbClr val="DDF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C4EED4-A320-466D-8F68-13E641D4BB6B}"/>
              </a:ext>
            </a:extLst>
          </p:cNvPr>
          <p:cNvSpPr/>
          <p:nvPr/>
        </p:nvSpPr>
        <p:spPr>
          <a:xfrm>
            <a:off x="917370" y="2384156"/>
            <a:ext cx="7864760" cy="1024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ценообразования </a:t>
            </a:r>
          </a:p>
          <a:p>
            <a:pPr lvl="0"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водоснабжения и водоотведения                     </a:t>
            </a:r>
          </a:p>
          <a:p>
            <a:pPr lvl="0"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Правительства РФ  от 13.05.2013 № 406)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8165FD-B909-47C0-9B1B-D4997EB21FE5}"/>
              </a:ext>
            </a:extLst>
          </p:cNvPr>
          <p:cNvSpPr/>
          <p:nvPr/>
        </p:nvSpPr>
        <p:spPr>
          <a:xfrm>
            <a:off x="900162" y="1533628"/>
            <a:ext cx="7899176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07.12.2011 № 416-ФЗ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водоснабжении и водоотведении»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9FB785B-EC59-4424-B886-43ECB4F6947F}"/>
              </a:ext>
            </a:extLst>
          </p:cNvPr>
          <p:cNvSpPr/>
          <p:nvPr/>
        </p:nvSpPr>
        <p:spPr>
          <a:xfrm>
            <a:off x="917370" y="3551642"/>
            <a:ext cx="7899175" cy="13753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расчету регулируемых тарифов в сфере водоснабжения и водоотведения (приказ ФСТ России от 27.12.2013 № 1746-э)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71B47E-70CA-4660-981C-E9500CE58762}"/>
              </a:ext>
            </a:extLst>
          </p:cNvPr>
          <p:cNvSpPr/>
          <p:nvPr/>
        </p:nvSpPr>
        <p:spPr>
          <a:xfrm>
            <a:off x="917370" y="5073282"/>
            <a:ext cx="7899175" cy="13753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29.07.2013 № 641 «Об инвестиционных и производственных программах организаций, осуществляющих деятельность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водоснабжения и водоотведения»</a:t>
            </a:r>
          </a:p>
        </p:txBody>
      </p:sp>
    </p:spTree>
    <p:extLst>
      <p:ext uri="{BB962C8B-B14F-4D97-AF65-F5344CB8AC3E}">
        <p14:creationId xmlns:p14="http://schemas.microsoft.com/office/powerpoint/2010/main" val="382105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5C6C96-60BD-4893-AA9B-8E4FA8E8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8" y="1435952"/>
            <a:ext cx="7164288" cy="440394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225FA0F-BBE5-4D0B-830A-33B773A8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CC3F99-7DB6-44F3-B400-1058691A055D}"/>
              </a:ext>
            </a:extLst>
          </p:cNvPr>
          <p:cNvSpPr/>
          <p:nvPr/>
        </p:nvSpPr>
        <p:spPr>
          <a:xfrm>
            <a:off x="399593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обосновывающие документы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EXPERT.VSVO.INDEX.CORR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4528398-1E00-4AF4-BF10-1282C29D5646}"/>
              </a:ext>
            </a:extLst>
          </p:cNvPr>
          <p:cNvSpPr/>
          <p:nvPr/>
        </p:nvSpPr>
        <p:spPr>
          <a:xfrm>
            <a:off x="566192" y="5838533"/>
            <a:ext cx="7894240" cy="7144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листе расчетного шаблона указать ссылки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 ООО «Платформа»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соответствующие обосновывающие документы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(одна ячейка - одна ссылка). Для пояснений заполняются «Комментарии и обоснования к разделу»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9282E21-2976-4A9C-85C3-39D1CB7937F3}"/>
              </a:ext>
            </a:extLst>
          </p:cNvPr>
          <p:cNvSpPr/>
          <p:nvPr/>
        </p:nvSpPr>
        <p:spPr>
          <a:xfrm>
            <a:off x="6732240" y="2348881"/>
            <a:ext cx="1363216" cy="28740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97BBD13-3678-440F-8CB0-B67D04AFA8D4}"/>
              </a:ext>
            </a:extLst>
          </p:cNvPr>
          <p:cNvSpPr/>
          <p:nvPr/>
        </p:nvSpPr>
        <p:spPr>
          <a:xfrm>
            <a:off x="1110680" y="5403275"/>
            <a:ext cx="6984776" cy="3933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0328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782E30-FACA-4ED4-84F3-904D91C7A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" y="1484784"/>
            <a:ext cx="7453208" cy="4843089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BF75316-0656-4E4D-B18B-4943B20C88B8}"/>
              </a:ext>
            </a:extLst>
          </p:cNvPr>
          <p:cNvSpPr/>
          <p:nvPr/>
        </p:nvSpPr>
        <p:spPr>
          <a:xfrm>
            <a:off x="7564256" y="1995573"/>
            <a:ext cx="1515640" cy="38215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Указать ссылки  в хранилище ООО «Платформа» </a:t>
            </a:r>
          </a:p>
          <a:p>
            <a:pPr algn="ctr"/>
            <a:r>
              <a:rPr lang="ru-RU" sz="1100" dirty="0"/>
              <a:t>на обосновывающие документы и расчетные таблицы </a:t>
            </a:r>
            <a:r>
              <a:rPr lang="ru-RU" sz="800" dirty="0"/>
              <a:t>(штатное расписание, бухгалтерская и статистическая отчетность, ведомости, расчет нормативной численности и среднего тарифного коэффициента, коллективный договор, ОТС,  положение  о премировании и т.п.), </a:t>
            </a:r>
            <a:br>
              <a:rPr lang="ru-RU" sz="800" dirty="0"/>
            </a:br>
            <a:r>
              <a:rPr lang="ru-RU" sz="1100" dirty="0"/>
              <a:t>в том числе  в формате </a:t>
            </a:r>
            <a:r>
              <a:rPr lang="en-US" sz="1100" dirty="0"/>
              <a:t>Excel</a:t>
            </a:r>
            <a:r>
              <a:rPr lang="ru-RU" sz="1100" dirty="0"/>
              <a:t>,</a:t>
            </a:r>
            <a:r>
              <a:rPr lang="en-US" sz="1100" dirty="0"/>
              <a:t> </a:t>
            </a:r>
            <a:r>
              <a:rPr lang="ru-RU" sz="1100" dirty="0"/>
              <a:t>в соответствии с Приложением 2.2 Методических указаний №1746-э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81A54F-65EC-4135-AD84-E64F28D9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BFE758-0726-472F-ADFE-08D588CD70E8}"/>
              </a:ext>
            </a:extLst>
          </p:cNvPr>
          <p:cNvSpPr/>
          <p:nvPr/>
        </p:nvSpPr>
        <p:spPr>
          <a:xfrm>
            <a:off x="349188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обосновывающие документы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«ФОТ»</a:t>
            </a:r>
            <a:endParaRPr lang="ru-RU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EA8252C-CB59-452A-9BE7-AF50E14F5212}"/>
              </a:ext>
            </a:extLst>
          </p:cNvPr>
          <p:cNvSpPr/>
          <p:nvPr/>
        </p:nvSpPr>
        <p:spPr>
          <a:xfrm>
            <a:off x="4261607" y="2420888"/>
            <a:ext cx="1030473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Расходы заполнять с разбивкой по специальностям!</a:t>
            </a:r>
          </a:p>
        </p:txBody>
      </p:sp>
    </p:spTree>
    <p:extLst>
      <p:ext uri="{BB962C8B-B14F-4D97-AF65-F5344CB8AC3E}">
        <p14:creationId xmlns:p14="http://schemas.microsoft.com/office/powerpoint/2010/main" val="18592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8C5AC9-F6F7-4552-8164-4E937828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" y="1507647"/>
            <a:ext cx="7673503" cy="48736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F40C62-FB35-4032-B551-F1906886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25BEB2-BAC9-4F25-A520-DED15EFA31C5}"/>
              </a:ext>
            </a:extLst>
          </p:cNvPr>
          <p:cNvSpPr/>
          <p:nvPr/>
        </p:nvSpPr>
        <p:spPr>
          <a:xfrm>
            <a:off x="399593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обосновывающие документы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EXPERT.VSVO.INDEX.CORR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7926A4B-DB66-44E0-8A99-B8F6C77621CF}"/>
              </a:ext>
            </a:extLst>
          </p:cNvPr>
          <p:cNvSpPr/>
          <p:nvPr/>
        </p:nvSpPr>
        <p:spPr>
          <a:xfrm>
            <a:off x="7254446" y="1988840"/>
            <a:ext cx="1854058" cy="4012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указанные в заявлениях должны соответствовать величинам на листе «Калькуляция» расчетного шаблона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81D2169-E77F-4B7E-BEA4-F6F64D21A283}"/>
              </a:ext>
            </a:extLst>
          </p:cNvPr>
          <p:cNvSpPr/>
          <p:nvPr/>
        </p:nvSpPr>
        <p:spPr>
          <a:xfrm>
            <a:off x="6804248" y="6132866"/>
            <a:ext cx="989962" cy="248462"/>
          </a:xfrm>
          <a:prstGeom prst="ellipse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A8726DD-8B6D-4576-A7C1-F141DD8179AD}"/>
              </a:ext>
            </a:extLst>
          </p:cNvPr>
          <p:cNvSpPr/>
          <p:nvPr/>
        </p:nvSpPr>
        <p:spPr>
          <a:xfrm>
            <a:off x="296504" y="1412776"/>
            <a:ext cx="1899232" cy="2938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9379F80-C6D2-47E8-80B9-0E17696AF62F}"/>
              </a:ext>
            </a:extLst>
          </p:cNvPr>
          <p:cNvSpPr/>
          <p:nvPr/>
        </p:nvSpPr>
        <p:spPr>
          <a:xfrm>
            <a:off x="6300192" y="3620451"/>
            <a:ext cx="5040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CFC4E06-C11C-49C3-98D5-DD1BD6243346}"/>
              </a:ext>
            </a:extLst>
          </p:cNvPr>
          <p:cNvSpPr/>
          <p:nvPr/>
        </p:nvSpPr>
        <p:spPr>
          <a:xfrm>
            <a:off x="742064" y="3620451"/>
            <a:ext cx="13096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9066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2E2A4E1-E19D-4F7F-BB59-1C4105BC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EBCC41-320E-44A3-83DA-2114921C600C}"/>
              </a:ext>
            </a:extLst>
          </p:cNvPr>
          <p:cNvSpPr/>
          <p:nvPr/>
        </p:nvSpPr>
        <p:spPr>
          <a:xfrm>
            <a:off x="399593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Заявляемые величины тарифов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EXPERT.VSVO.INDEX.CORR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71D8C6-6392-43B5-9D7B-E6595C17A83F}"/>
              </a:ext>
            </a:extLst>
          </p:cNvPr>
          <p:cNvSpPr/>
          <p:nvPr/>
        </p:nvSpPr>
        <p:spPr>
          <a:xfrm>
            <a:off x="2699792" y="139228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«Калькуляция»</a:t>
            </a:r>
            <a:endParaRPr lang="ru-RU" sz="16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8C25894-748C-4E65-9927-70D8D64ACFF6}"/>
              </a:ext>
            </a:extLst>
          </p:cNvPr>
          <p:cNvSpPr/>
          <p:nvPr/>
        </p:nvSpPr>
        <p:spPr>
          <a:xfrm>
            <a:off x="607474" y="1315056"/>
            <a:ext cx="868181" cy="7112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56507D-466E-4483-9FE5-15A452B9C4CF}"/>
              </a:ext>
            </a:extLst>
          </p:cNvPr>
          <p:cNvSpPr/>
          <p:nvPr/>
        </p:nvSpPr>
        <p:spPr>
          <a:xfrm>
            <a:off x="1270900" y="5217749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1 полугодия 2026 года = не выше Тарифа 2 полугодия 2025 года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2 полугодия 2026 года = </a:t>
            </a:r>
            <a:r>
              <a:rPr lang="ru-RU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величина</a:t>
            </a:r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2B7AB9-DAC7-47F8-A9B5-4E98B933350D}"/>
              </a:ext>
            </a:extLst>
          </p:cNvPr>
          <p:cNvSpPr/>
          <p:nvPr/>
        </p:nvSpPr>
        <p:spPr>
          <a:xfrm>
            <a:off x="368766" y="6042774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по полугодиям необходимо указать в заявлении об установлении тарифов.</a:t>
            </a:r>
            <a:endParaRPr lang="ru-RU" sz="1600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098DADEB-1856-4EBF-9705-F56E4BD1EC55}"/>
              </a:ext>
            </a:extLst>
          </p:cNvPr>
          <p:cNvSpPr/>
          <p:nvPr/>
        </p:nvSpPr>
        <p:spPr>
          <a:xfrm>
            <a:off x="4283969" y="5820475"/>
            <a:ext cx="288031" cy="307129"/>
          </a:xfrm>
          <a:prstGeom prst="downArrow">
            <a:avLst>
              <a:gd name="adj1" fmla="val 63955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2F559EF-4B6C-4A22-A62E-D778095FC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45343"/>
              </p:ext>
            </p:extLst>
          </p:nvPr>
        </p:nvGraphicFramePr>
        <p:xfrm>
          <a:off x="634094" y="1418015"/>
          <a:ext cx="8042364" cy="3762645"/>
        </p:xfrm>
        <a:graphic>
          <a:graphicData uri="http://schemas.openxmlformats.org/drawingml/2006/table">
            <a:tbl>
              <a:tblPr/>
              <a:tblGrid>
                <a:gridCol w="783802">
                  <a:extLst>
                    <a:ext uri="{9D8B030D-6E8A-4147-A177-3AD203B41FA5}">
                      <a16:colId xmlns:a16="http://schemas.microsoft.com/office/drawing/2014/main" val="2865027978"/>
                    </a:ext>
                  </a:extLst>
                </a:gridCol>
                <a:gridCol w="4156946">
                  <a:extLst>
                    <a:ext uri="{9D8B030D-6E8A-4147-A177-3AD203B41FA5}">
                      <a16:colId xmlns:a16="http://schemas.microsoft.com/office/drawing/2014/main" val="3007401166"/>
                    </a:ext>
                  </a:extLst>
                </a:gridCol>
                <a:gridCol w="750210">
                  <a:extLst>
                    <a:ext uri="{9D8B030D-6E8A-4147-A177-3AD203B41FA5}">
                      <a16:colId xmlns:a16="http://schemas.microsoft.com/office/drawing/2014/main" val="33056797"/>
                    </a:ext>
                  </a:extLst>
                </a:gridCol>
                <a:gridCol w="783802">
                  <a:extLst>
                    <a:ext uri="{9D8B030D-6E8A-4147-A177-3AD203B41FA5}">
                      <a16:colId xmlns:a16="http://schemas.microsoft.com/office/drawing/2014/main" val="2894422745"/>
                    </a:ext>
                  </a:extLst>
                </a:gridCol>
                <a:gridCol w="783802">
                  <a:extLst>
                    <a:ext uri="{9D8B030D-6E8A-4147-A177-3AD203B41FA5}">
                      <a16:colId xmlns:a16="http://schemas.microsoft.com/office/drawing/2014/main" val="2389787762"/>
                    </a:ext>
                  </a:extLst>
                </a:gridCol>
                <a:gridCol w="783802">
                  <a:extLst>
                    <a:ext uri="{9D8B030D-6E8A-4147-A177-3AD203B41FA5}">
                      <a16:colId xmlns:a16="http://schemas.microsoft.com/office/drawing/2014/main" val="1367104846"/>
                    </a:ext>
                  </a:extLst>
                </a:gridCol>
              </a:tblGrid>
              <a:tr h="4346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21. Расчет тарифа методом индексации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06724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752775"/>
                  </a:ext>
                </a:extLst>
              </a:tr>
              <a:tr h="119313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6896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6896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6896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6896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6896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6896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358414"/>
                  </a:ext>
                </a:extLst>
              </a:tr>
              <a:tr h="2812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494398"/>
                  </a:ext>
                </a:extLst>
              </a:tr>
              <a:tr h="519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Принято органом регулирования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Принято органом регулирования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Предложение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877119"/>
                  </a:ext>
                </a:extLst>
              </a:tr>
              <a:tr h="12783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Тариф 1 (Водоснабжение) - тариф на питьевую воду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34582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Операционные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5 538,00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44949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Неподконтрольные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69,93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78516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Расходы на электрическую энергию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2 813,38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2 874,84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5407"/>
                  </a:ext>
                </a:extLst>
              </a:tr>
              <a:tr h="255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Амортизация основных средств и нематериальных активов, относимых к объектам централизованной системы водоснабжения (водоотведения)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211,76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238,02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00257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Нормативная прибыль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7983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Корректировка НВВ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170,13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-104,79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29053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Величина сглаживания НВВ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77122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Необходимая валовая выручка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3 085,93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3 182,80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5 538,00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32450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 НВВ для расчёта тарифа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3 256,06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3 078,01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5 538,00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29225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Полезный отпуск без разбивки по группам потребителей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тыс.куб.м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160,500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160,500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160,500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983364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 panose="020B0604030504040204" pitchFamily="34" charset="0"/>
                        </a:rPr>
                        <a:t>I </a:t>
                      </a:r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полугодие: объём реализации</a:t>
                      </a:r>
                    </a:p>
                  </a:txBody>
                  <a:tcPr marL="106724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тыс.куб.м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61100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 panose="020B0604030504040204" pitchFamily="34" charset="0"/>
                        </a:rPr>
                        <a:t>I </a:t>
                      </a:r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полугодие: тариф</a:t>
                      </a:r>
                    </a:p>
                  </a:txBody>
                  <a:tcPr marL="106724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руб./куб.м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75261"/>
                  </a:ext>
                </a:extLst>
              </a:tr>
              <a:tr h="18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 panose="020B0604030504040204" pitchFamily="34" charset="0"/>
                        </a:rPr>
                        <a:t>II </a:t>
                      </a:r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полугодие: объём реализации</a:t>
                      </a:r>
                    </a:p>
                  </a:txBody>
                  <a:tcPr marL="106724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тыс.куб.м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72076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 panose="020B0604030504040204" pitchFamily="34" charset="0"/>
                        </a:rPr>
                        <a:t>II </a:t>
                      </a:r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полугодие: тариф</a:t>
                      </a:r>
                    </a:p>
                  </a:txBody>
                  <a:tcPr marL="106724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руб./куб.м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15547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темп роста тарифа</a:t>
                      </a:r>
                    </a:p>
                  </a:txBody>
                  <a:tcPr marL="106724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103,38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105,73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99190"/>
                  </a:ext>
                </a:extLst>
              </a:tr>
              <a:tr h="12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средневзвешенный тариф</a:t>
                      </a:r>
                    </a:p>
                  </a:txBody>
                  <a:tcPr marL="106724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руб./куб.м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18452"/>
                  </a:ext>
                </a:extLst>
              </a:tr>
            </a:tbl>
          </a:graphicData>
        </a:graphic>
      </p:graphicFrame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A50640E-116D-4EB3-A082-1461BD431902}"/>
              </a:ext>
            </a:extLst>
          </p:cNvPr>
          <p:cNvSpPr/>
          <p:nvPr/>
        </p:nvSpPr>
        <p:spPr>
          <a:xfrm>
            <a:off x="7380312" y="4744612"/>
            <a:ext cx="52864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44C7DC0-2436-49E6-8802-9B6F960F36BC}"/>
              </a:ext>
            </a:extLst>
          </p:cNvPr>
          <p:cNvSpPr/>
          <p:nvPr/>
        </p:nvSpPr>
        <p:spPr>
          <a:xfrm>
            <a:off x="8197137" y="4448597"/>
            <a:ext cx="505941" cy="2045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D7ACA0C-C40C-4E0C-B0FC-40A26D2BBA29}"/>
              </a:ext>
            </a:extLst>
          </p:cNvPr>
          <p:cNvSpPr/>
          <p:nvPr/>
        </p:nvSpPr>
        <p:spPr>
          <a:xfrm>
            <a:off x="8217919" y="4756096"/>
            <a:ext cx="528644" cy="20454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15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16F33A-840D-402F-ABD7-EFE9616B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E25C6F-839B-48AC-A200-1DACA2A4E12C}"/>
              </a:ext>
            </a:extLst>
          </p:cNvPr>
          <p:cNvSpPr/>
          <p:nvPr/>
        </p:nvSpPr>
        <p:spPr>
          <a:xfrm>
            <a:off x="363589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Сценарные условия на 2026-2030 годы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Минэкономразвития РФ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сентября 2024 года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A3554DF-6C65-48C8-9A79-54685801C0C0}"/>
              </a:ext>
            </a:extLst>
          </p:cNvPr>
          <p:cNvSpPr/>
          <p:nvPr/>
        </p:nvSpPr>
        <p:spPr>
          <a:xfrm>
            <a:off x="323528" y="1384076"/>
            <a:ext cx="8496944" cy="4607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тарифов в шаблоне применяются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индексы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планируются РСО на год!!!</a:t>
            </a:r>
          </a:p>
        </p:txBody>
      </p:sp>
      <p:pic>
        <p:nvPicPr>
          <p:cNvPr id="7" name="FREEZE_PANES_O16" descr="Без имени-1">
            <a:extLst>
              <a:ext uri="{FF2B5EF4-FFF2-40B4-BE49-F238E27FC236}">
                <a16:creationId xmlns:a16="http://schemas.microsoft.com/office/drawing/2014/main" id="{DF09FF53-C30C-4EC0-A7FF-DBA3F218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0" y="4116238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E55545E-D213-4B3B-8100-F52754A32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21332"/>
              </p:ext>
            </p:extLst>
          </p:nvPr>
        </p:nvGraphicFramePr>
        <p:xfrm>
          <a:off x="300182" y="1844875"/>
          <a:ext cx="8229600" cy="2558701"/>
        </p:xfrm>
        <a:graphic>
          <a:graphicData uri="http://schemas.openxmlformats.org/drawingml/2006/table">
            <a:tbl>
              <a:tblPr/>
              <a:tblGrid>
                <a:gridCol w="864082">
                  <a:extLst>
                    <a:ext uri="{9D8B030D-6E8A-4147-A177-3AD203B41FA5}">
                      <a16:colId xmlns:a16="http://schemas.microsoft.com/office/drawing/2014/main" val="2369186617"/>
                    </a:ext>
                  </a:extLst>
                </a:gridCol>
                <a:gridCol w="2178424">
                  <a:extLst>
                    <a:ext uri="{9D8B030D-6E8A-4147-A177-3AD203B41FA5}">
                      <a16:colId xmlns:a16="http://schemas.microsoft.com/office/drawing/2014/main" val="957955885"/>
                    </a:ext>
                  </a:extLst>
                </a:gridCol>
                <a:gridCol w="866684">
                  <a:extLst>
                    <a:ext uri="{9D8B030D-6E8A-4147-A177-3AD203B41FA5}">
                      <a16:colId xmlns:a16="http://schemas.microsoft.com/office/drawing/2014/main" val="3618486752"/>
                    </a:ext>
                  </a:extLst>
                </a:gridCol>
                <a:gridCol w="864082">
                  <a:extLst>
                    <a:ext uri="{9D8B030D-6E8A-4147-A177-3AD203B41FA5}">
                      <a16:colId xmlns:a16="http://schemas.microsoft.com/office/drawing/2014/main" val="1091850009"/>
                    </a:ext>
                  </a:extLst>
                </a:gridCol>
                <a:gridCol w="864082">
                  <a:extLst>
                    <a:ext uri="{9D8B030D-6E8A-4147-A177-3AD203B41FA5}">
                      <a16:colId xmlns:a16="http://schemas.microsoft.com/office/drawing/2014/main" val="168505913"/>
                    </a:ext>
                  </a:extLst>
                </a:gridCol>
                <a:gridCol w="864082">
                  <a:extLst>
                    <a:ext uri="{9D8B030D-6E8A-4147-A177-3AD203B41FA5}">
                      <a16:colId xmlns:a16="http://schemas.microsoft.com/office/drawing/2014/main" val="3217182697"/>
                    </a:ext>
                  </a:extLst>
                </a:gridCol>
                <a:gridCol w="864082">
                  <a:extLst>
                    <a:ext uri="{9D8B030D-6E8A-4147-A177-3AD203B41FA5}">
                      <a16:colId xmlns:a16="http://schemas.microsoft.com/office/drawing/2014/main" val="503660463"/>
                    </a:ext>
                  </a:extLst>
                </a:gridCol>
                <a:gridCol w="864082">
                  <a:extLst>
                    <a:ext uri="{9D8B030D-6E8A-4147-A177-3AD203B41FA5}">
                      <a16:colId xmlns:a16="http://schemas.microsoft.com/office/drawing/2014/main" val="1948174889"/>
                    </a:ext>
                  </a:extLst>
                </a:gridCol>
              </a:tblGrid>
              <a:tr h="3344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effectLst/>
                          <a:latin typeface="Tahoma" panose="020B0604030504040204" pitchFamily="34" charset="0"/>
                        </a:rPr>
                        <a:t>6. Ключевые сценарные показатели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98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858735"/>
                  </a:ext>
                </a:extLst>
              </a:tr>
              <a:tr h="114083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49415"/>
                  </a:ext>
                </a:extLst>
              </a:tr>
              <a:tr h="1521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Наименование параметра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2027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2028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2029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2030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069346"/>
                  </a:ext>
                </a:extLst>
              </a:tr>
              <a:tr h="699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Предложение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Предложение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Предложение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Предложение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Предложение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771365"/>
                  </a:ext>
                </a:extLst>
              </a:tr>
              <a:tr h="44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Тариф 1 (Водоснабжение) - тариф на питьевую воду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68757"/>
                  </a:ext>
                </a:extLst>
              </a:tr>
              <a:tr h="11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8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982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Индексы</a:t>
                      </a:r>
                    </a:p>
                  </a:txBody>
                  <a:tcPr marL="998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8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98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D9D9D9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98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D9D9D9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98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D9D9D9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98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D9D9D9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98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D9D9D9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98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585245"/>
                  </a:ext>
                </a:extLst>
              </a:tr>
              <a:tr h="22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Индекс эффективности операционных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32834"/>
                  </a:ext>
                </a:extLst>
              </a:tr>
              <a:tr h="114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Индекс потребительских цен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75844"/>
                  </a:ext>
                </a:extLst>
              </a:tr>
              <a:tr h="114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Индекс роста цен на электроэнергию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17783"/>
                  </a:ext>
                </a:extLst>
              </a:tr>
              <a:tr h="114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Индекс количества активов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29097"/>
                  </a:ext>
                </a:extLst>
              </a:tr>
            </a:tbl>
          </a:graphicData>
        </a:graphic>
      </p:graphicFrame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48C436A7-49B2-464D-B41E-D209CCF84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821223"/>
              </p:ext>
            </p:extLst>
          </p:nvPr>
        </p:nvGraphicFramePr>
        <p:xfrm>
          <a:off x="3203849" y="4003252"/>
          <a:ext cx="583264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17">
                  <a:extLst>
                    <a:ext uri="{9D8B030D-6E8A-4147-A177-3AD203B41FA5}">
                      <a16:colId xmlns:a16="http://schemas.microsoft.com/office/drawing/2014/main" val="2888005373"/>
                    </a:ext>
                  </a:extLst>
                </a:gridCol>
                <a:gridCol w="560200">
                  <a:extLst>
                    <a:ext uri="{9D8B030D-6E8A-4147-A177-3AD203B41FA5}">
                      <a16:colId xmlns:a16="http://schemas.microsoft.com/office/drawing/2014/main" val="398442281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014430317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762041655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3106373817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638099603"/>
                    </a:ext>
                  </a:extLst>
                </a:gridCol>
              </a:tblGrid>
              <a:tr h="438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Индексы,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28140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эффективности операционных расходов (ДПР)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671930"/>
                  </a:ext>
                </a:extLst>
              </a:tr>
              <a:tr h="6137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598826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роста цен на электроэнергию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1 июля)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40310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028285-0FB9-41A0-92D6-CC8EFC1C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8" y="5149088"/>
            <a:ext cx="724459" cy="73866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1CF75B-7AB7-4137-9F78-825F038CB9FB}"/>
              </a:ext>
            </a:extLst>
          </p:cNvPr>
          <p:cNvSpPr/>
          <p:nvPr/>
        </p:nvSpPr>
        <p:spPr>
          <a:xfrm>
            <a:off x="880008" y="5093130"/>
            <a:ext cx="1997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B36E8F1-FB91-4E34-889F-CA760606EA5A}"/>
              </a:ext>
            </a:extLst>
          </p:cNvPr>
          <p:cNvSpPr/>
          <p:nvPr/>
        </p:nvSpPr>
        <p:spPr>
          <a:xfrm>
            <a:off x="111098" y="1773362"/>
            <a:ext cx="1148533" cy="53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41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38EEA0-3416-4ECC-A0DB-9D0273459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67445"/>
            <a:ext cx="6336704" cy="473066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D9A8DE-9A97-49BC-A3ED-9ECFA618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D45E19-2894-4536-B3B7-A7E46247D1F7}"/>
              </a:ext>
            </a:extLst>
          </p:cNvPr>
          <p:cNvSpPr/>
          <p:nvPr/>
        </p:nvSpPr>
        <p:spPr>
          <a:xfrm>
            <a:off x="399593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 работе с шаблоном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B4A45B-3237-4A71-BE09-991DBF4E3533}"/>
              </a:ext>
            </a:extLst>
          </p:cNvPr>
          <p:cNvSpPr/>
          <p:nvPr/>
        </p:nvSpPr>
        <p:spPr>
          <a:xfrm>
            <a:off x="2123728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Макросы должны быть включены!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A7519E9-1CA2-4AE2-B593-8F4BDB2C3CD4}"/>
              </a:ext>
            </a:extLst>
          </p:cNvPr>
          <p:cNvSpPr/>
          <p:nvPr/>
        </p:nvSpPr>
        <p:spPr>
          <a:xfrm>
            <a:off x="1835696" y="2911615"/>
            <a:ext cx="2664296" cy="3013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7960679-6209-469E-99BA-4C7869026F0F}"/>
              </a:ext>
            </a:extLst>
          </p:cNvPr>
          <p:cNvSpPr/>
          <p:nvPr/>
        </p:nvSpPr>
        <p:spPr>
          <a:xfrm>
            <a:off x="755576" y="6165304"/>
            <a:ext cx="864096" cy="3013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61E96A0-1187-482F-9069-079046536A05}"/>
              </a:ext>
            </a:extLst>
          </p:cNvPr>
          <p:cNvSpPr/>
          <p:nvPr/>
        </p:nvSpPr>
        <p:spPr>
          <a:xfrm>
            <a:off x="323528" y="2132857"/>
            <a:ext cx="72008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99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103DC3-704C-4DA4-B9A0-CFEB8105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F6D927-F682-46B2-BCCD-875114CDDE6D}"/>
              </a:ext>
            </a:extLst>
          </p:cNvPr>
          <p:cNvSpPr/>
          <p:nvPr/>
        </p:nvSpPr>
        <p:spPr>
          <a:xfrm>
            <a:off x="3419872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 работе с шаблоном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974FED-65B7-4C04-BC8F-3266DF849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7524" y="1892592"/>
            <a:ext cx="8568952" cy="467129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A151E84-78AD-43FC-B482-D2513E210D1E}"/>
              </a:ext>
            </a:extLst>
          </p:cNvPr>
          <p:cNvSpPr/>
          <p:nvPr/>
        </p:nvSpPr>
        <p:spPr>
          <a:xfrm>
            <a:off x="6948264" y="6343762"/>
            <a:ext cx="720080" cy="2334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FA63D3-DB08-4A48-81C0-B709094FE2AB}"/>
              </a:ext>
            </a:extLst>
          </p:cNvPr>
          <p:cNvSpPr/>
          <p:nvPr/>
        </p:nvSpPr>
        <p:spPr>
          <a:xfrm>
            <a:off x="2286000" y="14490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направляется без ошибок!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860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52AE9FF-F5FA-4602-96A7-3BC3B3CE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1836F4-7DB5-4C93-87E5-B96658A2493B}"/>
              </a:ext>
            </a:extLst>
          </p:cNvPr>
          <p:cNvSpPr/>
          <p:nvPr/>
        </p:nvSpPr>
        <p:spPr>
          <a:xfrm>
            <a:off x="341987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ПРИ ОФОРМЛЕНИИ ТАРИФНОЙ ЗАЯВКИ</a:t>
            </a:r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05FBF9E-255D-43EC-9CB2-6A0C50254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550971"/>
              </p:ext>
            </p:extLst>
          </p:nvPr>
        </p:nvGraphicFramePr>
        <p:xfrm>
          <a:off x="1524000" y="1397000"/>
          <a:ext cx="63603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27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AFC037-D5A0-4B3A-B37F-3A2285E0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B4A09E-62B3-4045-9C56-FF6DA3E0E1FE}"/>
              </a:ext>
            </a:extLst>
          </p:cNvPr>
          <p:cNvSpPr/>
          <p:nvPr/>
        </p:nvSpPr>
        <p:spPr>
          <a:xfrm>
            <a:off x="2817168" y="26064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открытии дела об установлении тарифов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E62A39-E729-40C2-9E1E-1920A9504FA5}"/>
              </a:ext>
            </a:extLst>
          </p:cNvPr>
          <p:cNvSpPr/>
          <p:nvPr/>
        </p:nvSpPr>
        <p:spPr>
          <a:xfrm>
            <a:off x="395536" y="1705161"/>
            <a:ext cx="85423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тарифной заявки (после 1 мая);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документов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пунктом 17 Правил регулирования тарифов в сфере водоснабжения и водоотведения, утвержденных постановлением Правительства РФ № 406;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Организациям, владеющим государственным (муниципальным) имуществом, находящемся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эксплуатации более 5 лет, на основании договора аренды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(отказ в открытии дела об  установлении либо корректировке тарифов).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092E24-DE18-4B8F-A4FC-E3621D13C5F8}"/>
              </a:ext>
            </a:extLst>
          </p:cNvPr>
          <p:cNvSpPr/>
          <p:nvPr/>
        </p:nvSpPr>
        <p:spPr>
          <a:xfrm>
            <a:off x="374549" y="4137176"/>
            <a:ext cx="8542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правоустанавливающих документов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(копии гражданско-правовых договоров, концессионных соглашений, при реорганизации юридического лица - передаточных актов), подтверждающих право собственности, иное законное основание для владения, пользования и распоряжения в отношении объектов недвижимости (зданий, строений, сооружений, земельных участков), используемых для осуществления регулируемой деятельности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«а» п.17)</a:t>
            </a:r>
          </a:p>
        </p:txBody>
      </p:sp>
    </p:spTree>
    <p:extLst>
      <p:ext uri="{BB962C8B-B14F-4D97-AF65-F5344CB8AC3E}">
        <p14:creationId xmlns:p14="http://schemas.microsoft.com/office/powerpoint/2010/main" val="2110700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BDFF6A-9816-4227-9234-3FC53B27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9474DB-466F-4EA3-A15F-45D8EB2B3620}"/>
              </a:ext>
            </a:extLst>
          </p:cNvPr>
          <p:cNvSpPr/>
          <p:nvPr/>
        </p:nvSpPr>
        <p:spPr>
          <a:xfrm>
            <a:off x="3647357" y="294110"/>
            <a:ext cx="4524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размещена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РСТ Кировской области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1202AA2-8443-4B24-969F-0AC48033E739}"/>
              </a:ext>
            </a:extLst>
          </p:cNvPr>
          <p:cNvCxnSpPr>
            <a:cxnSpLocks/>
          </p:cNvCxnSpPr>
          <p:nvPr/>
        </p:nvCxnSpPr>
        <p:spPr>
          <a:xfrm flipH="1" flipV="1">
            <a:off x="4355976" y="5733256"/>
            <a:ext cx="116140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921BCA-552A-4641-9768-EDA1ABAA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67" y="1412776"/>
            <a:ext cx="8928992" cy="502255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E18736C-C164-4568-B906-7FE9DADB51C4}"/>
              </a:ext>
            </a:extLst>
          </p:cNvPr>
          <p:cNvSpPr/>
          <p:nvPr/>
        </p:nvSpPr>
        <p:spPr>
          <a:xfrm>
            <a:off x="1475656" y="4725144"/>
            <a:ext cx="4536504" cy="144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D17427-D257-41F8-9162-6BEEB609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04D5604-3B42-4D0D-A0A1-FCF38B514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88885"/>
              </p:ext>
            </p:extLst>
          </p:nvPr>
        </p:nvGraphicFramePr>
        <p:xfrm>
          <a:off x="179512" y="1533977"/>
          <a:ext cx="3744416" cy="319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Worksheet" r:id="rId3" imgW="9153585" imgH="7667653" progId="Excel.Sheet.12">
                  <p:embed/>
                </p:oleObj>
              </mc:Choice>
              <mc:Fallback>
                <p:oleObj name="Worksheet" r:id="rId3" imgW="9153585" imgH="76676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533977"/>
                        <a:ext cx="3744416" cy="3191168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7467A7-3315-4983-BD59-9E4B6C7B5AF9}"/>
              </a:ext>
            </a:extLst>
          </p:cNvPr>
          <p:cNvSpPr txBox="1"/>
          <p:nvPr/>
        </p:nvSpPr>
        <p:spPr>
          <a:xfrm>
            <a:off x="3563888" y="3818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программа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водоснабжения и водоотведения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5B17912-A0A8-4D9B-9028-8FF644A96540}"/>
              </a:ext>
            </a:extLst>
          </p:cNvPr>
          <p:cNvSpPr/>
          <p:nvPr/>
        </p:nvSpPr>
        <p:spPr>
          <a:xfrm>
            <a:off x="4067944" y="1484784"/>
            <a:ext cx="4968552" cy="18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программа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осуществляющей водоснабжение и (или) водоотведение - программа текущей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(операционной) деятельности такой организации по осуществлению водоснабжения, и (или) водоотведения, регулируемых видов деятельности в сфере водоснабжения и (или) водоотведения.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программа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на срок действия регулируемых тарифов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регулируемой организации.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70D10A7-9969-47B2-8927-79A82A3082A1}"/>
              </a:ext>
            </a:extLst>
          </p:cNvPr>
          <p:cNvSpPr/>
          <p:nvPr/>
        </p:nvSpPr>
        <p:spPr>
          <a:xfrm>
            <a:off x="151161" y="4932012"/>
            <a:ext cx="3600400" cy="1593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производственной программы: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Обеспечение предоставления потребителям услуг соответствующего качества.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восстановления систем коммунальной инфраструктуры для предоставления качественных коммунальных услуг.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AC960F5-CA7B-4F5D-BC1F-0DB7068E5C42}"/>
              </a:ext>
            </a:extLst>
          </p:cNvPr>
          <p:cNvSpPr/>
          <p:nvPr/>
        </p:nvSpPr>
        <p:spPr>
          <a:xfrm>
            <a:off x="4067944" y="3406184"/>
            <a:ext cx="4968552" cy="3191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деятельность в сфере водоснабжения и водоотведения на территории Кировской области направляют проект производственной программы на 202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утверждение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РСТ Кировской области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2025 года. </a:t>
            </a: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производственной программы осуществляется регулируемой организацией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изменения условий реализации мероприятий производственной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ведущих к росту расходов на их реализацию, в том числе в случае изменения законодательства Российской Федерации, влияющего на условия реализации производственной программы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17 ПП РФ № 641).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93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AC41AE-7342-4C3A-8029-0549C189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E0AAB-2684-4894-B727-1D80277EAB51}"/>
              </a:ext>
            </a:extLst>
          </p:cNvPr>
          <p:cNvSpPr txBox="1"/>
          <p:nvPr/>
        </p:nvSpPr>
        <p:spPr>
          <a:xfrm>
            <a:off x="1331640" y="3044279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4695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0CF44D-0A32-4354-9752-0835CA4B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0BA99F-7A3A-43DC-9D06-996E4AC8692B}"/>
              </a:ext>
            </a:extLst>
          </p:cNvPr>
          <p:cNvSpPr/>
          <p:nvPr/>
        </p:nvSpPr>
        <p:spPr>
          <a:xfrm>
            <a:off x="3203848" y="111547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Недостатки, допущенные РСО при разработке производственных программ (ПП) и инвестиционных программ (ИП)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B6EDC7-3184-4693-AB31-469E7FFC441E}"/>
              </a:ext>
            </a:extLst>
          </p:cNvPr>
          <p:cNvSpPr/>
          <p:nvPr/>
        </p:nvSpPr>
        <p:spPr>
          <a:xfrm>
            <a:off x="229344" y="148637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РСТ Кировской области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производственные программы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B6A7E1-FCC2-4B05-9F79-036F46D9A80C}"/>
              </a:ext>
            </a:extLst>
          </p:cNvPr>
          <p:cNvSpPr/>
          <p:nvPr/>
        </p:nvSpPr>
        <p:spPr>
          <a:xfrm>
            <a:off x="599595" y="4053800"/>
            <a:ext cx="84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недостатки, допущенные РСО при разработке ИП: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F01EA30-6AF4-4B98-BA60-558760BB06A5}"/>
              </a:ext>
            </a:extLst>
          </p:cNvPr>
          <p:cNvSpPr/>
          <p:nvPr/>
        </p:nvSpPr>
        <p:spPr>
          <a:xfrm>
            <a:off x="697282" y="1751771"/>
            <a:ext cx="84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Недостатки, допущенные РСО при разработке ПП: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E0DCCCB-39FD-48BD-81DA-8345CC634DF3}"/>
              </a:ext>
            </a:extLst>
          </p:cNvPr>
          <p:cNvSpPr/>
          <p:nvPr/>
        </p:nvSpPr>
        <p:spPr>
          <a:xfrm>
            <a:off x="266442" y="4402342"/>
            <a:ext cx="2145318" cy="2195009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учитывается источник финансирования – амортизация, в том числе текущая амортизация основных средств, которые были введены</a:t>
            </a:r>
            <a:endParaRPr lang="en-US" sz="14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эксплуатацию </a:t>
            </a:r>
            <a:endParaRPr lang="en-US" sz="14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утверждения ИП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C933C75-76F2-4D0A-818B-5F0C1915A822}"/>
              </a:ext>
            </a:extLst>
          </p:cNvPr>
          <p:cNvSpPr/>
          <p:nvPr/>
        </p:nvSpPr>
        <p:spPr>
          <a:xfrm>
            <a:off x="4988903" y="4402341"/>
            <a:ext cx="1290074" cy="2195009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расходы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основных средств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3B70B42-80EF-43CF-87DA-B8300DF80DD7}"/>
              </a:ext>
            </a:extLst>
          </p:cNvPr>
          <p:cNvSpPr/>
          <p:nvPr/>
        </p:nvSpPr>
        <p:spPr>
          <a:xfrm>
            <a:off x="2500628" y="4402342"/>
            <a:ext cx="2431412" cy="2195009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 полностью учитывается амортизация от вновь введенных основных средств, в результате реализации мероприятия ИП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(нет строки накопленная амортизация </a:t>
            </a:r>
            <a:endParaRPr lang="en-US" sz="14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предыдущие годы реализации ИП)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4FC8337-209E-47BD-A618-15B9B821BA37}"/>
              </a:ext>
            </a:extLst>
          </p:cNvPr>
          <p:cNvSpPr/>
          <p:nvPr/>
        </p:nvSpPr>
        <p:spPr>
          <a:xfrm>
            <a:off x="2163986" y="2135857"/>
            <a:ext cx="1768413" cy="1568395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ремонтные работы указываются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разрезе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мероприятиям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8BF5E28-A6C8-43F2-B978-A7FCE8768514}"/>
              </a:ext>
            </a:extLst>
          </p:cNvPr>
          <p:cNvSpPr/>
          <p:nvPr/>
        </p:nvSpPr>
        <p:spPr>
          <a:xfrm>
            <a:off x="229344" y="2130251"/>
            <a:ext cx="1768412" cy="1574001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ремонтные работы указываются общей суммой без разбивки по годам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24853FA-EB18-4F12-B75A-8F700FEDA5C9}"/>
              </a:ext>
            </a:extLst>
          </p:cNvPr>
          <p:cNvSpPr/>
          <p:nvPr/>
        </p:nvSpPr>
        <p:spPr>
          <a:xfrm>
            <a:off x="6335840" y="2135857"/>
            <a:ext cx="2722372" cy="1568395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 водоотведению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учитывается источник финансирования – плата за негативное воздействие на централизованную систему водоотведения (при наличии)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14B2E99-E240-40BE-97C4-303F5D9855CC}"/>
              </a:ext>
            </a:extLst>
          </p:cNvPr>
          <p:cNvSpPr/>
          <p:nvPr/>
        </p:nvSpPr>
        <p:spPr>
          <a:xfrm>
            <a:off x="587908" y="3762399"/>
            <a:ext cx="84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РСТ Кировской области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доступность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endParaRPr lang="ru-RU" b="1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F269102-D81C-4A3F-9680-ED995CE17CF6}"/>
              </a:ext>
            </a:extLst>
          </p:cNvPr>
          <p:cNvSpPr/>
          <p:nvPr/>
        </p:nvSpPr>
        <p:spPr>
          <a:xfrm>
            <a:off x="4135621" y="2114470"/>
            <a:ext cx="1988525" cy="1605561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расходы, имеющие инвестиционный характер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B03C899-B724-429D-B348-C81AFD41A4C9}"/>
              </a:ext>
            </a:extLst>
          </p:cNvPr>
          <p:cNvSpPr/>
          <p:nvPr/>
        </p:nvSpPr>
        <p:spPr>
          <a:xfrm>
            <a:off x="6335840" y="4395825"/>
            <a:ext cx="2722371" cy="2201525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 водоотведению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учитывается источник финансирования – плата за негативное воздействие на централизованную систему водоотведения (при наличии)</a:t>
            </a:r>
          </a:p>
        </p:txBody>
      </p:sp>
    </p:spTree>
    <p:extLst>
      <p:ext uri="{BB962C8B-B14F-4D97-AF65-F5344CB8AC3E}">
        <p14:creationId xmlns:p14="http://schemas.microsoft.com/office/powerpoint/2010/main" val="182310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511FA3-58AA-4495-BE16-7AD7797E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F895CE-200F-42FF-AD40-6A50064CA4C9}"/>
              </a:ext>
            </a:extLst>
          </p:cNvPr>
          <p:cNvSpPr/>
          <p:nvPr/>
        </p:nvSpPr>
        <p:spPr>
          <a:xfrm>
            <a:off x="3419872" y="188640"/>
            <a:ext cx="4846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проекта производственной программы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водоснабжения и водоотведения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2026-2030 годы (2026 год)</a:t>
            </a:r>
            <a:endParaRPr lang="ru-RU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6290CDF-E639-43B4-9BBA-8E24F8E8FBE9}"/>
              </a:ext>
            </a:extLst>
          </p:cNvPr>
          <p:cNvSpPr/>
          <p:nvPr/>
        </p:nvSpPr>
        <p:spPr>
          <a:xfrm>
            <a:off x="4323106" y="1742752"/>
            <a:ext cx="4699038" cy="4536506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паспорте производственной программы:</a:t>
            </a:r>
          </a:p>
          <a:p>
            <a:pPr algn="ctr"/>
            <a:endParaRPr lang="ru-RU" sz="12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ссылку </a:t>
            </a:r>
            <a:r>
              <a:rPr lang="ru-RU" sz="1200" u="sng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хранилище ООО «Платформа»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документы, подтверждающие финансовые потребности для осуществления услуги по горячему водоснабжению (при наличии). </a:t>
            </a:r>
          </a:p>
          <a:p>
            <a:pPr marL="228600" indent="-228600" algn="ctr">
              <a:buAutoNum type="arabicPeriod"/>
            </a:pPr>
            <a:endParaRPr lang="ru-RU" sz="12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90488" algn="ctr">
              <a:tabLst>
                <a:tab pos="361950" algn="l"/>
              </a:tabLst>
            </a:pPr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Указать ссылку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хранилище ЕИАС ФАС России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схему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водоснабжения, холодного водоснабжения, водоотведения</a:t>
            </a:r>
            <a:endParaRPr lang="ru-RU" sz="1200" b="1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endParaRPr lang="ru-RU" sz="12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Указать ссылку 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хранилище ЕИАС ФАС России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 подтверждающий 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 владения имуществом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7" algn="ctr"/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Указать ссылку 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хранилище ООО «Платформа»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7" algn="ctr"/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заявление об утверждении (об изменении) производственной программы</a:t>
            </a:r>
            <a:endParaRPr lang="ru-RU" sz="14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1AF61BD3-711A-48A0-B06F-48EF36F9A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89355"/>
              </p:ext>
            </p:extLst>
          </p:nvPr>
        </p:nvGraphicFramePr>
        <p:xfrm>
          <a:off x="153546" y="1502618"/>
          <a:ext cx="4099544" cy="5166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772">
                  <a:extLst>
                    <a:ext uri="{9D8B030D-6E8A-4147-A177-3AD203B41FA5}">
                      <a16:colId xmlns:a16="http://schemas.microsoft.com/office/drawing/2014/main" val="1453457458"/>
                    </a:ext>
                  </a:extLst>
                </a:gridCol>
                <a:gridCol w="2049772">
                  <a:extLst>
                    <a:ext uri="{9D8B030D-6E8A-4147-A177-3AD203B41FA5}">
                      <a16:colId xmlns:a16="http://schemas.microsoft.com/office/drawing/2014/main" val="127431828"/>
                    </a:ext>
                  </a:extLst>
                </a:gridCol>
              </a:tblGrid>
              <a:tr h="1151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I. </a:t>
                      </a:r>
                      <a:r>
                        <a:rPr lang="ru-RU" sz="600" u="none" strike="noStrike" dirty="0">
                          <a:effectLst/>
                        </a:rPr>
                        <a:t>Паспорт производственной программы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171569"/>
                  </a:ext>
                </a:extLst>
              </a:tr>
              <a:tr h="92134">
                <a:tc>
                  <a:txBody>
                    <a:bodyPr/>
                    <a:lstStyle/>
                    <a:p>
                      <a:pPr algn="l" fontAlgn="ctr"/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4671117"/>
                  </a:ext>
                </a:extLst>
              </a:tr>
              <a:tr h="460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Наименование регулируемой организации, ИНН, КПП (в отношении которой разрабатывается производственная программа)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0994478"/>
                  </a:ext>
                </a:extLst>
              </a:tr>
              <a:tr h="230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Юридический адрес регулируемой организации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9393958"/>
                  </a:ext>
                </a:extLst>
              </a:tr>
              <a:tr h="115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Руководитель  организации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ФИО, телефон, факс, электронный адрес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5440939"/>
                  </a:ext>
                </a:extLst>
              </a:tr>
              <a:tr h="230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Лицо ответственное за составление производственной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ФИО, телефон, факс, электронный адрес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8435508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Наименование уполномоченного органа, утвердившего производственную программу, его местонахождение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9458020"/>
                  </a:ext>
                </a:extLst>
              </a:tr>
              <a:tr h="230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Период реализации производственной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3899976"/>
                  </a:ext>
                </a:extLst>
              </a:tr>
              <a:tr h="1151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Целевые показатели деятельности организации: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5850163"/>
                  </a:ext>
                </a:extLst>
              </a:tr>
              <a:tr h="11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2.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9230207"/>
                  </a:ext>
                </a:extLst>
              </a:tr>
              <a:tr h="11516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Объем финансовых потребностей, необходимых для реализации производственной программы на каждый год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2048292"/>
                  </a:ext>
                </a:extLst>
              </a:tr>
              <a:tr h="11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2.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632038"/>
                  </a:ext>
                </a:extLst>
              </a:tr>
              <a:tr h="416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URL-ссылка (на расчетные и обосновывающие документы по расчету дополнительной финансовой потребности только по горячему водоснабжению)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5315146"/>
                  </a:ext>
                </a:extLst>
              </a:tr>
              <a:tr h="11516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Наличие утвержденных схем горячего водоснабжения, холодного водоснабжения, водоотведения (реквизиты НПА)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8737639"/>
                  </a:ext>
                </a:extLst>
              </a:tr>
              <a:tr h="92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6914149"/>
                  </a:ext>
                </a:extLst>
              </a:tr>
              <a:tr h="11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URL-</a:t>
                      </a:r>
                      <a:r>
                        <a:rPr lang="ru-RU" sz="600" u="none" strike="noStrike">
                          <a:effectLst/>
                        </a:rPr>
                        <a:t>ссылка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870212"/>
                  </a:ext>
                </a:extLst>
              </a:tr>
              <a:tr h="1980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Дата проведения технического обследования централизованных систем горячего водоснабжения, холодного водоснабжения, водоотведения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Дата проведения: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960972"/>
                  </a:ext>
                </a:extLst>
              </a:tr>
              <a:tr h="27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Результаты технического обследования: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083390"/>
                  </a:ext>
                </a:extLst>
              </a:tr>
              <a:tr h="23033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Уровень оприборивания потребителей индивидуальными приборами учета коммунальных ресурсов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Бюджетные потребители: шт. (% от общего числа)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769470"/>
                  </a:ext>
                </a:extLst>
              </a:tr>
              <a:tr h="11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Население: шт. (% от общего числа)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6587284"/>
                  </a:ext>
                </a:extLst>
              </a:tr>
              <a:tr h="11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Прочие потребители: шт. (% от общего числа)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2589367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Уровень оприборивания многоквартирных домов  общедомовыми приборами учета коммунальных ресурсов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шт. (% от общего числа)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3883134"/>
                  </a:ext>
                </a:extLst>
              </a:tr>
              <a:tr h="23033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Документ, подтверждающий основание             эксплуатации объектов (реквизиты НПА)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6833632"/>
                  </a:ext>
                </a:extLst>
              </a:tr>
              <a:tr h="208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URL-</a:t>
                      </a:r>
                      <a:r>
                        <a:rPr lang="ru-RU" sz="600" u="none" strike="noStrike">
                          <a:effectLst/>
                        </a:rPr>
                        <a:t>ссылка (на правоустанавливающие документы)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2160399"/>
                  </a:ext>
                </a:extLst>
              </a:tr>
              <a:tr h="11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1109037"/>
                  </a:ext>
                </a:extLst>
              </a:tr>
              <a:tr h="312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Заявление об утверждении (корректировке) ПП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URL-ссылка (ссылка на скан-копию подписанного руководителем заявления и скрепленного печатью)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4147489"/>
                  </a:ext>
                </a:extLst>
              </a:tr>
            </a:tbl>
          </a:graphicData>
        </a:graphic>
      </p:graphicFrame>
      <p:sp>
        <p:nvSpPr>
          <p:cNvPr id="25" name="Овал 24">
            <a:extLst>
              <a:ext uri="{FF2B5EF4-FFF2-40B4-BE49-F238E27FC236}">
                <a16:creationId xmlns:a16="http://schemas.microsoft.com/office/drawing/2014/main" id="{7DCFD002-0920-4C45-9225-9B31BFD0D787}"/>
              </a:ext>
            </a:extLst>
          </p:cNvPr>
          <p:cNvSpPr/>
          <p:nvPr/>
        </p:nvSpPr>
        <p:spPr>
          <a:xfrm>
            <a:off x="1979712" y="3717032"/>
            <a:ext cx="2343394" cy="576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98FDB6C-620A-4772-BCDD-C61339BB66D9}"/>
              </a:ext>
            </a:extLst>
          </p:cNvPr>
          <p:cNvSpPr/>
          <p:nvPr/>
        </p:nvSpPr>
        <p:spPr>
          <a:xfrm>
            <a:off x="1996594" y="4310704"/>
            <a:ext cx="1865728" cy="270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571BD1D-3C8E-436B-8008-300F8E3F7134}"/>
              </a:ext>
            </a:extLst>
          </p:cNvPr>
          <p:cNvSpPr/>
          <p:nvPr/>
        </p:nvSpPr>
        <p:spPr>
          <a:xfrm>
            <a:off x="1909696" y="6021288"/>
            <a:ext cx="2343394" cy="270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32822AC-C0FB-4CEE-9813-61E983BFD293}"/>
              </a:ext>
            </a:extLst>
          </p:cNvPr>
          <p:cNvSpPr/>
          <p:nvPr/>
        </p:nvSpPr>
        <p:spPr>
          <a:xfrm>
            <a:off x="1909696" y="6309319"/>
            <a:ext cx="2343394" cy="360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CDC8279-5AE6-427D-847E-6315974D3FF6}"/>
              </a:ext>
            </a:extLst>
          </p:cNvPr>
          <p:cNvCxnSpPr>
            <a:cxnSpLocks/>
          </p:cNvCxnSpPr>
          <p:nvPr/>
        </p:nvCxnSpPr>
        <p:spPr>
          <a:xfrm flipH="1">
            <a:off x="3214285" y="2935443"/>
            <a:ext cx="1715763" cy="7629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A8B642C-7B16-43B0-98B9-9B0C3A7755A6}"/>
              </a:ext>
            </a:extLst>
          </p:cNvPr>
          <p:cNvCxnSpPr>
            <a:cxnSpLocks/>
          </p:cNvCxnSpPr>
          <p:nvPr/>
        </p:nvCxnSpPr>
        <p:spPr>
          <a:xfrm flipH="1">
            <a:off x="3821168" y="3807240"/>
            <a:ext cx="1108880" cy="5858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B8BFE16-0CC2-42F0-8D45-FABC994FC307}"/>
              </a:ext>
            </a:extLst>
          </p:cNvPr>
          <p:cNvCxnSpPr>
            <a:cxnSpLocks/>
          </p:cNvCxnSpPr>
          <p:nvPr/>
        </p:nvCxnSpPr>
        <p:spPr>
          <a:xfrm flipH="1">
            <a:off x="3214285" y="4546088"/>
            <a:ext cx="1785779" cy="14534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11FC853-3C31-47D9-9951-D2A9292F5B8D}"/>
              </a:ext>
            </a:extLst>
          </p:cNvPr>
          <p:cNvCxnSpPr>
            <a:cxnSpLocks/>
          </p:cNvCxnSpPr>
          <p:nvPr/>
        </p:nvCxnSpPr>
        <p:spPr>
          <a:xfrm flipH="1">
            <a:off x="4139954" y="5355382"/>
            <a:ext cx="930126" cy="10515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A44267-0B20-4363-96DF-CE2794E9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" y="1471698"/>
            <a:ext cx="336653" cy="2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BC5031-5B4F-4047-9595-955071D6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ED23CF-DBFF-431A-9554-776C69E3FF8C}"/>
              </a:ext>
            </a:extLst>
          </p:cNvPr>
          <p:cNvSpPr/>
          <p:nvPr/>
        </p:nvSpPr>
        <p:spPr>
          <a:xfrm>
            <a:off x="3287915" y="321784"/>
            <a:ext cx="4969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производственной программе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водоснабжения и водоотведения</a:t>
            </a:r>
            <a:endParaRPr lang="ru-RU" b="1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C108DC4-F364-40E5-8119-5F263E7CA2EF}"/>
              </a:ext>
            </a:extLst>
          </p:cNvPr>
          <p:cNvSpPr/>
          <p:nvPr/>
        </p:nvSpPr>
        <p:spPr>
          <a:xfrm>
            <a:off x="6668846" y="1772816"/>
            <a:ext cx="2344263" cy="4536506"/>
          </a:xfrm>
          <a:prstGeom prst="roundRect">
            <a:avLst/>
          </a:prstGeom>
          <a:solidFill>
            <a:srgbClr val="D1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источники финансирования ремонтных работ.</a:t>
            </a:r>
          </a:p>
          <a:p>
            <a:pPr marL="342900" indent="-342900" algn="ctr">
              <a:buAutoNum type="arabicPeriod"/>
            </a:pPr>
            <a:endParaRPr lang="ru-RU" sz="12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ремонт планируются на конкретный год в определенной сумме (учитывая особенности методологии методом индексации).</a:t>
            </a:r>
          </a:p>
          <a:p>
            <a:pPr marL="342900" indent="-342900" algn="ctr">
              <a:buAutoNum type="arabicPeriod"/>
            </a:pPr>
            <a:endParaRPr lang="ru-RU" sz="12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1200" dirty="0">
                <a:solidFill>
                  <a:schemeClr val="tx1"/>
                </a:solidFill>
                <a:highlight>
                  <a:srgbClr val="D1E8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части Отчета выполнении мероприятий за предыдущий год должны совпадать с отчетом по ПП, который представляется в РСТ Кировской области до 1 апреля</a:t>
            </a:r>
          </a:p>
          <a:p>
            <a:pPr marL="342900" indent="-342900" algn="ctr">
              <a:buAutoNum type="arabicPeriod"/>
            </a:pPr>
            <a:endParaRPr lang="ru-RU" sz="1400" dirty="0">
              <a:solidFill>
                <a:schemeClr val="tx1"/>
              </a:solidFill>
              <a:highlight>
                <a:srgbClr val="D1E8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283B04F-43E7-450B-8B59-BEEA3827B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20122"/>
              </p:ext>
            </p:extLst>
          </p:nvPr>
        </p:nvGraphicFramePr>
        <p:xfrm>
          <a:off x="45454" y="1667888"/>
          <a:ext cx="6542772" cy="4573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063">
                  <a:extLst>
                    <a:ext uri="{9D8B030D-6E8A-4147-A177-3AD203B41FA5}">
                      <a16:colId xmlns:a16="http://schemas.microsoft.com/office/drawing/2014/main" val="628970644"/>
                    </a:ext>
                  </a:extLst>
                </a:gridCol>
                <a:gridCol w="594798">
                  <a:extLst>
                    <a:ext uri="{9D8B030D-6E8A-4147-A177-3AD203B41FA5}">
                      <a16:colId xmlns:a16="http://schemas.microsoft.com/office/drawing/2014/main" val="3095549601"/>
                    </a:ext>
                  </a:extLst>
                </a:gridCol>
                <a:gridCol w="793063">
                  <a:extLst>
                    <a:ext uri="{9D8B030D-6E8A-4147-A177-3AD203B41FA5}">
                      <a16:colId xmlns:a16="http://schemas.microsoft.com/office/drawing/2014/main" val="1232430388"/>
                    </a:ext>
                  </a:extLst>
                </a:gridCol>
                <a:gridCol w="793063">
                  <a:extLst>
                    <a:ext uri="{9D8B030D-6E8A-4147-A177-3AD203B41FA5}">
                      <a16:colId xmlns:a16="http://schemas.microsoft.com/office/drawing/2014/main" val="1143697424"/>
                    </a:ext>
                  </a:extLst>
                </a:gridCol>
                <a:gridCol w="793063">
                  <a:extLst>
                    <a:ext uri="{9D8B030D-6E8A-4147-A177-3AD203B41FA5}">
                      <a16:colId xmlns:a16="http://schemas.microsoft.com/office/drawing/2014/main" val="3220965014"/>
                    </a:ext>
                  </a:extLst>
                </a:gridCol>
                <a:gridCol w="793063">
                  <a:extLst>
                    <a:ext uri="{9D8B030D-6E8A-4147-A177-3AD203B41FA5}">
                      <a16:colId xmlns:a16="http://schemas.microsoft.com/office/drawing/2014/main" val="2215565469"/>
                    </a:ext>
                  </a:extLst>
                </a:gridCol>
                <a:gridCol w="793063">
                  <a:extLst>
                    <a:ext uri="{9D8B030D-6E8A-4147-A177-3AD203B41FA5}">
                      <a16:colId xmlns:a16="http://schemas.microsoft.com/office/drawing/2014/main" val="2197453820"/>
                    </a:ext>
                  </a:extLst>
                </a:gridCol>
                <a:gridCol w="594798">
                  <a:extLst>
                    <a:ext uri="{9D8B030D-6E8A-4147-A177-3AD203B41FA5}">
                      <a16:colId xmlns:a16="http://schemas.microsoft.com/office/drawing/2014/main" val="2467405713"/>
                    </a:ext>
                  </a:extLst>
                </a:gridCol>
                <a:gridCol w="594798">
                  <a:extLst>
                    <a:ext uri="{9D8B030D-6E8A-4147-A177-3AD203B41FA5}">
                      <a16:colId xmlns:a16="http://schemas.microsoft.com/office/drawing/2014/main" val="3919519692"/>
                    </a:ext>
                  </a:extLst>
                </a:gridCol>
              </a:tblGrid>
              <a:tr h="112701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V. Перечень плановых мероприятий по ремонту объектов централизованных систем водоснабжения и (или) водоотведения, мероприятий, направленных на улучшение качества питьевой воды, качества горячей воды и (или) качества очистки сточных вод, мероприятий по энергосбережению и повышению энергетической эффективности, в том числе по снижению потерь воды при транспортировке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99613"/>
                  </a:ext>
                </a:extLst>
              </a:tr>
              <a:tr h="178892"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5391365"/>
                  </a:ext>
                </a:extLst>
              </a:tr>
              <a:tr h="223615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Мероприятия по ремонту объектов централизованной системы водоснабжения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6631666"/>
                  </a:ext>
                </a:extLst>
              </a:tr>
              <a:tr h="178892">
                <a:tc>
                  <a:txBody>
                    <a:bodyPr/>
                    <a:lstStyle/>
                    <a:p>
                      <a:pPr algn="l" fontAlgn="ctr"/>
                      <a:endParaRPr lang="ru-RU" sz="900" b="0" i="1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6488951"/>
                  </a:ext>
                </a:extLst>
              </a:tr>
              <a:tr h="9123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Временной промежуток выполнения (квартал, год)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Объем планируемых работ в натуральных ед. (протяж./мощность)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Сметная стоимость, </a:t>
                      </a:r>
                      <a:b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Источник финансирования (указать статью расходов в тарифе либо нетарифные источники - за счет бюджета, иные источники)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Социально-экономический эффект, тыс.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105512"/>
                  </a:ext>
                </a:extLst>
              </a:tr>
              <a:tr h="1788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1 мероприятие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37525"/>
                  </a:ext>
                </a:extLst>
              </a:tr>
              <a:tr h="1788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2 мероприятие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60105"/>
                  </a:ext>
                </a:extLst>
              </a:tr>
              <a:tr h="187836"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9993504"/>
                  </a:ext>
                </a:extLst>
              </a:tr>
              <a:tr h="465119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</a:rPr>
                        <a:t>График реализации мероприятий по ремонту объектов централизованной системы водоснабжения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46482"/>
                  </a:ext>
                </a:extLst>
              </a:tr>
              <a:tr h="178892">
                <a:tc>
                  <a:txBody>
                    <a:bodyPr/>
                    <a:lstStyle/>
                    <a:p>
                      <a:pPr algn="l" fontAlgn="ctr"/>
                      <a:endParaRPr lang="ru-RU" sz="900" b="0" i="1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3060185"/>
                  </a:ext>
                </a:extLst>
              </a:tr>
              <a:tr h="17889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Расходы на ремонтные работы, тыс. руб.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Месторасположение проведения работ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42139"/>
                  </a:ext>
                </a:extLst>
              </a:tr>
              <a:tr h="1788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2026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2027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2029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2030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86953"/>
                  </a:ext>
                </a:extLst>
              </a:tr>
              <a:tr h="1788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1 мероприятие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23906"/>
                  </a:ext>
                </a:extLst>
              </a:tr>
              <a:tr h="1788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2 мероприятие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36636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CA9E247B-7FCE-41E6-9F19-8C2BCF364EF1}"/>
              </a:ext>
            </a:extLst>
          </p:cNvPr>
          <p:cNvSpPr/>
          <p:nvPr/>
        </p:nvSpPr>
        <p:spPr>
          <a:xfrm>
            <a:off x="251520" y="1667888"/>
            <a:ext cx="216024" cy="3209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8CBE860-2B19-451C-996D-99B54601B6B2}"/>
              </a:ext>
            </a:extLst>
          </p:cNvPr>
          <p:cNvCxnSpPr>
            <a:cxnSpLocks/>
          </p:cNvCxnSpPr>
          <p:nvPr/>
        </p:nvCxnSpPr>
        <p:spPr>
          <a:xfrm>
            <a:off x="3925527" y="4005964"/>
            <a:ext cx="1019093" cy="1662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4752A9E3-EC0E-4193-AEC8-41204B59D53D}"/>
              </a:ext>
            </a:extLst>
          </p:cNvPr>
          <p:cNvSpPr/>
          <p:nvPr/>
        </p:nvSpPr>
        <p:spPr>
          <a:xfrm>
            <a:off x="2938412" y="3551341"/>
            <a:ext cx="1008112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8A7B52F-4DB4-4CC6-BE82-F6696B04DE53}"/>
              </a:ext>
            </a:extLst>
          </p:cNvPr>
          <p:cNvCxnSpPr>
            <a:cxnSpLocks/>
          </p:cNvCxnSpPr>
          <p:nvPr/>
        </p:nvCxnSpPr>
        <p:spPr>
          <a:xfrm>
            <a:off x="3609084" y="4251901"/>
            <a:ext cx="553465" cy="148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9993EE2-DC4F-4430-8DB8-E6181819C97C}"/>
              </a:ext>
            </a:extLst>
          </p:cNvPr>
          <p:cNvCxnSpPr>
            <a:cxnSpLocks/>
          </p:cNvCxnSpPr>
          <p:nvPr/>
        </p:nvCxnSpPr>
        <p:spPr>
          <a:xfrm flipH="1">
            <a:off x="2626388" y="4182050"/>
            <a:ext cx="462808" cy="152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ABB4EAE-246F-4F66-AA8B-547C8CBBBE17}"/>
              </a:ext>
            </a:extLst>
          </p:cNvPr>
          <p:cNvCxnSpPr>
            <a:cxnSpLocks/>
          </p:cNvCxnSpPr>
          <p:nvPr/>
        </p:nvCxnSpPr>
        <p:spPr>
          <a:xfrm>
            <a:off x="3393058" y="4271421"/>
            <a:ext cx="1" cy="1440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ED44D59-E7A5-4873-85A4-1D7E1EBC751B}"/>
              </a:ext>
            </a:extLst>
          </p:cNvPr>
          <p:cNvCxnSpPr>
            <a:cxnSpLocks/>
          </p:cNvCxnSpPr>
          <p:nvPr/>
        </p:nvCxnSpPr>
        <p:spPr>
          <a:xfrm flipH="1">
            <a:off x="1691680" y="4052939"/>
            <a:ext cx="1287846" cy="165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60E0D2-DB70-4966-8418-E8B41C51FEDA}"/>
              </a:ext>
            </a:extLst>
          </p:cNvPr>
          <p:cNvCxnSpPr>
            <a:cxnSpLocks/>
          </p:cNvCxnSpPr>
          <p:nvPr/>
        </p:nvCxnSpPr>
        <p:spPr>
          <a:xfrm>
            <a:off x="3946524" y="3645024"/>
            <a:ext cx="13455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0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9F2843-7887-446D-B0AB-2C17BB61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1F0CF4-1A2F-4DB5-A35B-FAE97A5097F3}"/>
              </a:ext>
            </a:extLst>
          </p:cNvPr>
          <p:cNvSpPr/>
          <p:nvPr/>
        </p:nvSpPr>
        <p:spPr>
          <a:xfrm>
            <a:off x="3347864" y="332656"/>
            <a:ext cx="565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Раздельный учет – как основа формирования тарифов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CE78D5-50FE-4410-AC59-A15D91026278}"/>
              </a:ext>
            </a:extLst>
          </p:cNvPr>
          <p:cNvSpPr/>
          <p:nvPr/>
        </p:nvSpPr>
        <p:spPr>
          <a:xfrm>
            <a:off x="271094" y="3533785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холодного водоснабжения: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холодное водоснабжение, в том числе подъем и очистка воды;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подключение (технологическое присоединение) к централизованной системе холодного водоснабжения;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транспортировка воды, включая распределение воды;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транспортировка воды, включая распределение воды, осуществляемая гарантирующей организацией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(только в части текущих расходов гарантирующей организации на транспортировку воды);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подвоз воды.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97CC4B-282B-42FC-8494-DDCC2E6CADD0}"/>
              </a:ext>
            </a:extLst>
          </p:cNvPr>
          <p:cNvSpPr/>
          <p:nvPr/>
        </p:nvSpPr>
        <p:spPr>
          <a:xfrm>
            <a:off x="306760" y="2571582"/>
            <a:ext cx="8631088" cy="78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  В соответствии со ст. 3  приказа Министерства строительства и жилищно-коммунального хозяйства РФ          от 29.07.2022 № 623/</a:t>
            </a:r>
            <a:r>
              <a:rPr lang="ru-RU" sz="1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</a:t>
            </a:r>
            <a:r>
              <a:rPr lang="ru-RU" sz="1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государственное регулирование цен (тарифов) в сфере водоснабжения и водоотведения осуществляется в соответствии с принципом обязательного ведения раздельного учёта.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1E72E5-B032-4A72-9ED3-C45904F66C61}"/>
              </a:ext>
            </a:extLst>
          </p:cNvPr>
          <p:cNvSpPr/>
          <p:nvPr/>
        </p:nvSpPr>
        <p:spPr>
          <a:xfrm>
            <a:off x="256456" y="1701574"/>
            <a:ext cx="8631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соответствии с п.12 Федерального закона от 07.12.2011 № 416-ФЗ «О водоснабжении и водоотведении»,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ст.18. ПП РФ № 406 регулируемые организации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вести раздельный учет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и доходов, объемов поданной воды (принятых сточных вод) по следующим регулируемым видам деятельности: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A004AA-35E7-4408-9C09-049DA2242AC6}"/>
              </a:ext>
            </a:extLst>
          </p:cNvPr>
          <p:cNvSpPr/>
          <p:nvPr/>
        </p:nvSpPr>
        <p:spPr>
          <a:xfrm>
            <a:off x="2771800" y="4745111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 сфере водоотведения: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водоотведение, в том числе очистка сточных вод и обращение с осадком сточных вод;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прием и транспортировка сточных вод;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подключение (технологическое присоединение) к централизованной системе ВО;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транспортировка сточных вод, осуществляемая гарантирующей организацией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3EF79-925B-4062-ACF6-757E6B1968FF}"/>
              </a:ext>
            </a:extLst>
          </p:cNvPr>
          <p:cNvSpPr txBox="1"/>
          <p:nvPr/>
        </p:nvSpPr>
        <p:spPr>
          <a:xfrm>
            <a:off x="-144016" y="598121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раздельного учета расходов и доходов – обязанность РСО!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раздельного учета нет обоснования фактических расходов 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в тарифе </a:t>
            </a:r>
          </a:p>
          <a:p>
            <a:pPr algn="ctr"/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63907-0D90-414E-B3B9-28E0EF444A01}"/>
              </a:ext>
            </a:extLst>
          </p:cNvPr>
          <p:cNvSpPr txBox="1"/>
          <p:nvPr/>
        </p:nvSpPr>
        <p:spPr>
          <a:xfrm>
            <a:off x="271094" y="5721499"/>
            <a:ext cx="8392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раздельного учета начинается с формирования УЧЕТНОЙ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95141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38EF34-8401-486A-8139-DEBA6220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E5B607-BE4C-42F0-A65B-36E1310AAB9E}"/>
              </a:ext>
            </a:extLst>
          </p:cNvPr>
          <p:cNvSpPr/>
          <p:nvPr/>
        </p:nvSpPr>
        <p:spPr>
          <a:xfrm>
            <a:off x="3275856" y="24252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 тарифов в сфере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и водоотведения 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95F128-9A85-4EFC-B4AE-7A72B4ADBA0C}"/>
              </a:ext>
            </a:extLst>
          </p:cNvPr>
          <p:cNvSpPr/>
          <p:nvPr/>
        </p:nvSpPr>
        <p:spPr>
          <a:xfrm>
            <a:off x="251520" y="1556792"/>
            <a:ext cx="8686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объемы отпуска воды, принятых сточных вод определяются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фактического отпуска воды (приема сточных вод) за последний отчетный год и динамики отпуска воды (приема сточных вод) за последние 3 года.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703637-523A-46E8-8790-452C7A369AB2}"/>
              </a:ext>
            </a:extLst>
          </p:cNvPr>
          <p:cNvSpPr/>
          <p:nvPr/>
        </p:nvSpPr>
        <p:spPr>
          <a:xfrm>
            <a:off x="346212" y="574810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информация, представленная РСО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Стандартах раскрытия информации в сфере водоснабжения и водоотведения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29 Основ ценообразования)</a:t>
            </a:r>
          </a:p>
        </p:txBody>
      </p:sp>
      <p:pic>
        <p:nvPicPr>
          <p:cNvPr id="6" name="Консультант Плюс">
            <a:extLst>
              <a:ext uri="{FF2B5EF4-FFF2-40B4-BE49-F238E27FC236}">
                <a16:creationId xmlns:a16="http://schemas.microsoft.com/office/drawing/2014/main" id="{F21F56B0-D8DF-45E7-A767-003EFB6C27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70181"/>
            <a:ext cx="3312368" cy="38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онсультант Плюс">
            <a:extLst>
              <a:ext uri="{FF2B5EF4-FFF2-40B4-BE49-F238E27FC236}">
                <a16:creationId xmlns:a16="http://schemas.microsoft.com/office/drawing/2014/main" id="{70A1A0D7-C21C-4D56-9718-989868D7DF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93586"/>
            <a:ext cx="3600400" cy="59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Консультант Плюс">
            <a:extLst>
              <a:ext uri="{FF2B5EF4-FFF2-40B4-BE49-F238E27FC236}">
                <a16:creationId xmlns:a16="http://schemas.microsoft.com/office/drawing/2014/main" id="{80998AD2-8F16-4AF2-9C4C-BD8BEE4E0E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" y="3438610"/>
            <a:ext cx="289458" cy="3543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0373E7-F6E5-420D-8858-C1D6E43C97DE}"/>
              </a:ext>
            </a:extLst>
          </p:cNvPr>
          <p:cNvSpPr/>
          <p:nvPr/>
        </p:nvSpPr>
        <p:spPr>
          <a:xfrm>
            <a:off x="1045034" y="3769362"/>
            <a:ext cx="7798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расчетный объем воды, отпускаемой новым абонентам, подключившимся к централизованной системе водоснабжения в году i, за вычетом потребления воды абонентами, водоснабжение которых прекращено (планируется прекратить), тыс. куб. м. Указанная величина может принимать, в том числе, отрицательные значения;</a:t>
            </a:r>
          </a:p>
        </p:txBody>
      </p:sp>
      <p:pic>
        <p:nvPicPr>
          <p:cNvPr id="11" name="Консультант Плюс">
            <a:extLst>
              <a:ext uri="{FF2B5EF4-FFF2-40B4-BE49-F238E27FC236}">
                <a16:creationId xmlns:a16="http://schemas.microsoft.com/office/drawing/2014/main" id="{CAA01DC5-56CF-451E-B857-97736537E1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2" y="3872588"/>
            <a:ext cx="361466" cy="35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Консультант Плюс">
            <a:extLst>
              <a:ext uri="{FF2B5EF4-FFF2-40B4-BE49-F238E27FC236}">
                <a16:creationId xmlns:a16="http://schemas.microsoft.com/office/drawing/2014/main" id="{230842A4-6678-4910-818A-339D316ABFE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2" y="4514658"/>
            <a:ext cx="491126" cy="3217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FF68AA-6DF8-4F16-A170-77CCC01A276A}"/>
              </a:ext>
            </a:extLst>
          </p:cNvPr>
          <p:cNvSpPr/>
          <p:nvPr/>
        </p:nvSpPr>
        <p:spPr>
          <a:xfrm>
            <a:off x="1182022" y="4420733"/>
            <a:ext cx="7576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планируемое в году i изменение (снижение) объема воды, отпускаемой гарантирующей организацией абонентам по отношению к году i-1, связанное с изменением нормативов потребления воды, тыс. куб. м. Указанная величина может принимать как положительные, так и отрицательные значения;</a:t>
            </a:r>
          </a:p>
        </p:txBody>
      </p:sp>
      <p:pic>
        <p:nvPicPr>
          <p:cNvPr id="13" name="Консультант Плюс">
            <a:extLst>
              <a:ext uri="{FF2B5EF4-FFF2-40B4-BE49-F238E27FC236}">
                <a16:creationId xmlns:a16="http://schemas.microsoft.com/office/drawing/2014/main" id="{D1AE2785-F134-4912-BA53-C0E66708199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7" y="5124916"/>
            <a:ext cx="139700" cy="329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B8E5E1-3CF3-4C05-A8EC-94F54C117A07}"/>
              </a:ext>
            </a:extLst>
          </p:cNvPr>
          <p:cNvSpPr/>
          <p:nvPr/>
        </p:nvSpPr>
        <p:spPr>
          <a:xfrm>
            <a:off x="1045034" y="5103579"/>
            <a:ext cx="7703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темп изменения (снижения) потребления воды. В случае, если данные об объеме отпуска воды в предыдущие годы недоступны, темп изменения (снижения) потребления воды рассчитывается без учета этих лет. Темп изменения (снижения) потребления воды не должен превышать 5 процентов в год.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7601EF-0CD2-4257-A485-A0E02F606FAB}"/>
              </a:ext>
            </a:extLst>
          </p:cNvPr>
          <p:cNvSpPr/>
          <p:nvPr/>
        </p:nvSpPr>
        <p:spPr>
          <a:xfrm>
            <a:off x="1018259" y="3488260"/>
            <a:ext cx="7798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воды, отпускаемой абонентам (планируемой к отпуску) в году i, тыс. куб. м;</a:t>
            </a:r>
          </a:p>
        </p:txBody>
      </p:sp>
    </p:spTree>
    <p:extLst>
      <p:ext uri="{BB962C8B-B14F-4D97-AF65-F5344CB8AC3E}">
        <p14:creationId xmlns:p14="http://schemas.microsoft.com/office/powerpoint/2010/main" val="407519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D99342-4CEF-435C-A9DF-61B2C4CC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C0472-C8D1-465C-A5AF-E43922E0A246}"/>
              </a:ext>
            </a:extLst>
          </p:cNvPr>
          <p:cNvSpPr txBox="1"/>
          <p:nvPr/>
        </p:nvSpPr>
        <p:spPr>
          <a:xfrm>
            <a:off x="3131839" y="10008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 тарифов в сфере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и водоотведения (метод индексации)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90D0B-7371-46B6-9065-E486A9723540}"/>
              </a:ext>
            </a:extLst>
          </p:cNvPr>
          <p:cNvSpPr txBox="1"/>
          <p:nvPr/>
        </p:nvSpPr>
        <p:spPr>
          <a:xfrm>
            <a:off x="1377154" y="1717720"/>
            <a:ext cx="701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= Необходимая валовая выручка (НВВ) / Объем услуги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183D3C0-B108-4797-8437-991CBAC49430}"/>
              </a:ext>
            </a:extLst>
          </p:cNvPr>
          <p:cNvSpPr/>
          <p:nvPr/>
        </p:nvSpPr>
        <p:spPr>
          <a:xfrm>
            <a:off x="179512" y="2643418"/>
            <a:ext cx="3384376" cy="2914167"/>
          </a:xfrm>
          <a:prstGeom prst="round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параметрам регулирования тарифов (метод индексации):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базовый уровень операционных расходов;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индекс эффективности; операционных расходов;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*нормативный уровень прибыли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*показатели энергосбережения, энергетической эффективности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(потери воды, удельный расход электроэнергии)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62AA5C37-8E7B-44BC-8676-869E460366C9}"/>
              </a:ext>
            </a:extLst>
          </p:cNvPr>
          <p:cNvSpPr/>
          <p:nvPr/>
        </p:nvSpPr>
        <p:spPr>
          <a:xfrm>
            <a:off x="3563888" y="3790196"/>
            <a:ext cx="436694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0B91BEC-2384-46C8-B351-28A3317B3574}"/>
              </a:ext>
            </a:extLst>
          </p:cNvPr>
          <p:cNvSpPr/>
          <p:nvPr/>
        </p:nvSpPr>
        <p:spPr>
          <a:xfrm>
            <a:off x="323528" y="6035388"/>
            <a:ext cx="8280919" cy="528501"/>
          </a:xfrm>
          <a:prstGeom prst="roundRect">
            <a:avLst>
              <a:gd name="adj" fmla="val 2148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параметры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устанавливаются на долгосрочный период регулирования, в течение которого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пересматриваются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случаев, предусмотренных Правилами)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90D0B-7371-46B6-9065-E486A9723540}"/>
              </a:ext>
            </a:extLst>
          </p:cNvPr>
          <p:cNvSpPr txBox="1"/>
          <p:nvPr/>
        </p:nvSpPr>
        <p:spPr>
          <a:xfrm>
            <a:off x="468526" y="2096298"/>
            <a:ext cx="244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НВВ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CAE36B-C489-4E89-84B5-D6F05BF4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80" y="2345675"/>
            <a:ext cx="342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3032D-E517-4E57-AAE4-4CEC4199866C}"/>
              </a:ext>
            </a:extLst>
          </p:cNvPr>
          <p:cNvSpPr txBox="1"/>
          <p:nvPr/>
        </p:nvSpPr>
        <p:spPr>
          <a:xfrm>
            <a:off x="4203112" y="2302435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скорректированные операционные расходы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F1C8072-A5EF-4788-9789-0ED4001C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55" y="2596780"/>
            <a:ext cx="352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BE4015-B0CD-493E-A92B-5453723746DB}"/>
              </a:ext>
            </a:extLst>
          </p:cNvPr>
          <p:cNvSpPr txBox="1"/>
          <p:nvPr/>
        </p:nvSpPr>
        <p:spPr>
          <a:xfrm>
            <a:off x="4296806" y="2516011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скорректированные неподконтрольные расходы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97BE1F-E705-4057-99C0-6C38ED31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28" y="2877320"/>
            <a:ext cx="333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3AF48A-D981-4992-A9ED-CC7B4D0BDC5B}"/>
              </a:ext>
            </a:extLst>
          </p:cNvPr>
          <p:cNvSpPr txBox="1"/>
          <p:nvPr/>
        </p:nvSpPr>
        <p:spPr>
          <a:xfrm>
            <a:off x="4246584" y="2788297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скорректированные расходы на энергоресурсы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5C2570-4AB3-4F4E-B3B9-CE13017D6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285" y="3134367"/>
            <a:ext cx="352381" cy="2476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2A705C-C933-4EE1-A7D1-997EF15AE79B}"/>
              </a:ext>
            </a:extLst>
          </p:cNvPr>
          <p:cNvSpPr txBox="1"/>
          <p:nvPr/>
        </p:nvSpPr>
        <p:spPr>
          <a:xfrm>
            <a:off x="4261622" y="3072021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скорректированные расходы из прибыли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BAF8468-805D-424A-923F-FF2F4B63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31" y="3352113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369E2E-D61F-4E5B-9546-B77EB47FCF97}"/>
              </a:ext>
            </a:extLst>
          </p:cNvPr>
          <p:cNvSpPr txBox="1"/>
          <p:nvPr/>
        </p:nvSpPr>
        <p:spPr>
          <a:xfrm>
            <a:off x="4295074" y="3313239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скорректированная амортизация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6F5BE4AA-FC32-49E7-AB7B-46D37FECA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84" y="3598340"/>
            <a:ext cx="447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70A4D4-B632-43C9-B522-370911CB3B43}"/>
              </a:ext>
            </a:extLst>
          </p:cNvPr>
          <p:cNvSpPr txBox="1"/>
          <p:nvPr/>
        </p:nvSpPr>
        <p:spPr>
          <a:xfrm>
            <a:off x="4315960" y="3566351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скорректированная предпринимательская прибыль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2B16AE3-8E47-4007-90C7-1CE82755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14634"/>
            <a:ext cx="6105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ECAB589D-F8B1-4E77-83E2-C51DE9C4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22" y="3859790"/>
            <a:ext cx="371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1440E1-27DA-4F61-8CE9-EFAD87928351}"/>
              </a:ext>
            </a:extLst>
          </p:cNvPr>
          <p:cNvSpPr txBox="1"/>
          <p:nvPr/>
        </p:nvSpPr>
        <p:spPr>
          <a:xfrm>
            <a:off x="4303348" y="3754017"/>
            <a:ext cx="462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величина отклонения показателя ввода объектов системы водоснабжения и (или) водоотведения в эксплуатацию и изменения инвестиционной программы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405425C-7AF3-4A62-8885-9CDF6059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91" y="4415467"/>
            <a:ext cx="485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AF0CFA9-16A1-4905-8B16-D8C20F03E03B}"/>
              </a:ext>
            </a:extLst>
          </p:cNvPr>
          <p:cNvSpPr txBox="1"/>
          <p:nvPr/>
        </p:nvSpPr>
        <p:spPr>
          <a:xfrm>
            <a:off x="4399949" y="4325956"/>
            <a:ext cx="4623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степень исполнения обязательств по созданию и (или) реконструкции объектов по ИП и ПП при недостижении регулируемой организацией утвержденных плановых значений показателей надежности и качества объектов централизованных систем водоснабжения и (или) водоотведения</a:t>
            </a: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19BCAD36-245A-4425-B728-2E2E15A14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62" y="5230119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13A6385-CB70-409B-990C-D2B649BEF8E6}"/>
              </a:ext>
            </a:extLst>
          </p:cNvPr>
          <p:cNvSpPr txBox="1"/>
          <p:nvPr/>
        </p:nvSpPr>
        <p:spPr>
          <a:xfrm>
            <a:off x="4459322" y="5230119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сглаживание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12C1DB-0D68-4350-95CA-1795E16F81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0144" y="5523633"/>
            <a:ext cx="600000" cy="2476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BB81D26-6DCA-4640-ADC4-7BEB9C55BA6F}"/>
              </a:ext>
            </a:extLst>
          </p:cNvPr>
          <p:cNvSpPr txBox="1"/>
          <p:nvPr/>
        </p:nvSpPr>
        <p:spPr>
          <a:xfrm>
            <a:off x="4363666" y="5433829"/>
            <a:ext cx="462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размер корректировки необходимой валовой выручки по результатам деятельности прошлых периодов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089645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15735</TotalTime>
  <Words>3272</Words>
  <Application>Microsoft Office PowerPoint</Application>
  <PresentationFormat>Экран (4:3)</PresentationFormat>
  <Paragraphs>629</Paragraphs>
  <Slides>30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Tahoma</vt:lpstr>
      <vt:lpstr>Times New Roman</vt:lpstr>
      <vt:lpstr>Тема Office</vt:lpstr>
      <vt:lpstr>Worksheet</vt:lpstr>
      <vt:lpstr>Основные подходы по формированию тарифных заявок в сфере водоснабжения и водоотведения на 2026 год и долгосрочный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Шутова</dc:creator>
  <cp:lastModifiedBy>User</cp:lastModifiedBy>
  <cp:revision>1240</cp:revision>
  <cp:lastPrinted>2024-04-10T08:07:59Z</cp:lastPrinted>
  <dcterms:modified xsi:type="dcterms:W3CDTF">2025-04-15T07:19:58Z</dcterms:modified>
</cp:coreProperties>
</file>